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4"/>
  </p:sldMasterIdLst>
  <p:notesMasterIdLst>
    <p:notesMasterId r:id="rId23"/>
  </p:notesMasterIdLst>
  <p:sldIdLst>
    <p:sldId id="256" r:id="rId5"/>
    <p:sldId id="263" r:id="rId6"/>
    <p:sldId id="264" r:id="rId7"/>
    <p:sldId id="265" r:id="rId8"/>
    <p:sldId id="266" r:id="rId9"/>
    <p:sldId id="267" r:id="rId10"/>
    <p:sldId id="268" r:id="rId11"/>
    <p:sldId id="269" r:id="rId12"/>
    <p:sldId id="272" r:id="rId13"/>
    <p:sldId id="270" r:id="rId14"/>
    <p:sldId id="271" r:id="rId15"/>
    <p:sldId id="273" r:id="rId16"/>
    <p:sldId id="274" r:id="rId17"/>
    <p:sldId id="275" r:id="rId18"/>
    <p:sldId id="276" r:id="rId19"/>
    <p:sldId id="277" r:id="rId20"/>
    <p:sldId id="261" r:id="rId21"/>
    <p:sldId id="262"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BB225-E85B-1413-2A58-AC0B04DA34DC}" v="43" dt="2023-09-11T16:23:51.313"/>
    <p1510:client id="{2508AC08-6C86-707D-48AF-EF1E8C757FCA}" v="1126" dt="2023-12-04T14:42:23.498"/>
    <p1510:client id="{6156C61C-5B43-4614-B642-99BDC3AC9245}" v="1" dt="2023-09-14T17:46:34.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p:nvPr/>
        </p:nvSpPr>
        <p:spPr>
          <a:xfrm>
            <a:off x="0" y="0"/>
            <a:ext cx="12192000" cy="6858000"/>
          </a:xfrm>
          <a:prstGeom prst="rect">
            <a:avLst/>
          </a:prstGeom>
          <a:solidFill>
            <a:srgbClr val="7B57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2"/>
          <p:cNvSpPr/>
          <p:nvPr/>
        </p:nvSpPr>
        <p:spPr>
          <a:xfrm>
            <a:off x="578602" y="627236"/>
            <a:ext cx="11034793" cy="5603526"/>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2" descr="Logo for OCALI with tagline Inspiring Change for People with Disabilities"/>
          <p:cNvPicPr preferRelativeResize="0"/>
          <p:nvPr/>
        </p:nvPicPr>
        <p:blipFill rotWithShape="1">
          <a:blip r:embed="rId2">
            <a:alphaModFix/>
          </a:blip>
          <a:srcRect/>
          <a:stretch/>
        </p:blipFill>
        <p:spPr>
          <a:xfrm>
            <a:off x="3260932" y="2377281"/>
            <a:ext cx="5670135" cy="21034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5905-B356-FD92-36C3-B07BE4871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358DB-0492-794B-7BA8-12BA1377D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FEE03-9814-35D4-00C0-977FE24E360F}"/>
              </a:ext>
            </a:extLst>
          </p:cNvPr>
          <p:cNvSpPr>
            <a:spLocks noGrp="1"/>
          </p:cNvSpPr>
          <p:nvPr>
            <p:ph type="dt" sz="half" idx="10"/>
          </p:nvPr>
        </p:nvSpPr>
        <p:spPr/>
        <p:txBody>
          <a:bodyPr/>
          <a:lstStyle/>
          <a:p>
            <a:fld id="{B122DD53-18B0-4EB1-ABC7-2422D47EB7BC}" type="datetimeFigureOut">
              <a:rPr lang="en-US" smtClean="0"/>
              <a:t>1/31/2024</a:t>
            </a:fld>
            <a:endParaRPr lang="en-US"/>
          </a:p>
        </p:txBody>
      </p:sp>
      <p:sp>
        <p:nvSpPr>
          <p:cNvPr id="5" name="Footer Placeholder 4">
            <a:extLst>
              <a:ext uri="{FF2B5EF4-FFF2-40B4-BE49-F238E27FC236}">
                <a16:creationId xmlns:a16="http://schemas.microsoft.com/office/drawing/2014/main" id="{FA367B91-2D42-31CD-BC18-3C5699833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E7F43-1F4C-49F0-151C-1578C6DBF6FD}"/>
              </a:ext>
            </a:extLst>
          </p:cNvPr>
          <p:cNvSpPr>
            <a:spLocks noGrp="1"/>
          </p:cNvSpPr>
          <p:nvPr>
            <p:ph type="sldNum" sz="quarter" idx="12"/>
          </p:nvPr>
        </p:nvSpPr>
        <p:spPr/>
        <p:txBody>
          <a:bodyPr/>
          <a:lstStyle/>
          <a:p>
            <a:fld id="{8643ABF4-7C7B-4099-A4F1-49B8B185C6B4}" type="slidenum">
              <a:rPr lang="en-US" smtClean="0"/>
              <a:t>‹#›</a:t>
            </a:fld>
            <a:endParaRPr lang="en-US"/>
          </a:p>
        </p:txBody>
      </p:sp>
    </p:spTree>
    <p:extLst>
      <p:ext uri="{BB962C8B-B14F-4D97-AF65-F5344CB8AC3E}">
        <p14:creationId xmlns:p14="http://schemas.microsoft.com/office/powerpoint/2010/main" val="255216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D6F51-6491-1959-4F84-DB851681F071}"/>
              </a:ext>
            </a:extLst>
          </p:cNvPr>
          <p:cNvSpPr>
            <a:spLocks noGrp="1"/>
          </p:cNvSpPr>
          <p:nvPr>
            <p:ph type="dt" sz="half" idx="10"/>
          </p:nvPr>
        </p:nvSpPr>
        <p:spPr/>
        <p:txBody>
          <a:bodyPr/>
          <a:lstStyle/>
          <a:p>
            <a:fld id="{B122DD53-18B0-4EB1-ABC7-2422D47EB7BC}" type="datetimeFigureOut">
              <a:rPr lang="en-US" smtClean="0"/>
              <a:t>1/31/2024</a:t>
            </a:fld>
            <a:endParaRPr lang="en-US"/>
          </a:p>
        </p:txBody>
      </p:sp>
      <p:sp>
        <p:nvSpPr>
          <p:cNvPr id="3" name="Footer Placeholder 2">
            <a:extLst>
              <a:ext uri="{FF2B5EF4-FFF2-40B4-BE49-F238E27FC236}">
                <a16:creationId xmlns:a16="http://schemas.microsoft.com/office/drawing/2014/main" id="{9B1C3AE6-F755-3DF9-0B18-C5F8250BD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76007-11E2-B457-5BA4-2820D72EB225}"/>
              </a:ext>
            </a:extLst>
          </p:cNvPr>
          <p:cNvSpPr>
            <a:spLocks noGrp="1"/>
          </p:cNvSpPr>
          <p:nvPr>
            <p:ph type="sldNum" sz="quarter" idx="12"/>
          </p:nvPr>
        </p:nvSpPr>
        <p:spPr/>
        <p:txBody>
          <a:bodyPr/>
          <a:lstStyle/>
          <a:p>
            <a:fld id="{8643ABF4-7C7B-4099-A4F1-49B8B185C6B4}" type="slidenum">
              <a:rPr lang="en-US" smtClean="0"/>
              <a:t>‹#›</a:t>
            </a:fld>
            <a:endParaRPr lang="en-US"/>
          </a:p>
        </p:txBody>
      </p:sp>
    </p:spTree>
    <p:extLst>
      <p:ext uri="{BB962C8B-B14F-4D97-AF65-F5344CB8AC3E}">
        <p14:creationId xmlns:p14="http://schemas.microsoft.com/office/powerpoint/2010/main" val="116205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screen shot of a person&#10;&#10;Description automatically generated">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6396" y="510952"/>
            <a:ext cx="10363200" cy="577081"/>
          </a:xfrm>
        </p:spPr>
        <p:txBody>
          <a:bodyPr lIns="0" tIns="0" rIns="0" bIns="0" anchor="b" anchorCtr="0">
            <a:spAutoFit/>
          </a:bodyPr>
          <a:lstStyle>
            <a:lvl1pPr algn="l">
              <a:defRPr sz="4167" b="1">
                <a:solidFill>
                  <a:schemeClr val="bg1"/>
                </a:solidFill>
              </a:defRPr>
            </a:lvl1pPr>
          </a:lstStyle>
          <a:p>
            <a:r>
              <a:rPr lang="en-US"/>
              <a:t>Click to edit Master title style</a:t>
            </a:r>
          </a:p>
        </p:txBody>
      </p:sp>
      <p:sp>
        <p:nvSpPr>
          <p:cNvPr id="3" name="Subtitle 2"/>
          <p:cNvSpPr>
            <a:spLocks noGrp="1"/>
          </p:cNvSpPr>
          <p:nvPr>
            <p:ph type="subTitle" idx="1"/>
          </p:nvPr>
        </p:nvSpPr>
        <p:spPr>
          <a:xfrm>
            <a:off x="206396" y="5654136"/>
            <a:ext cx="8534400" cy="520592"/>
          </a:xfrm>
        </p:spPr>
        <p:txBody>
          <a:bodyPr lIns="0" tIns="0" rIns="0" bIns="0" anchor="t" anchorCtr="0">
            <a:spAutoFit/>
          </a:bodyPr>
          <a:lstStyle>
            <a:lvl1pPr marL="0" indent="0" algn="l">
              <a:buNone/>
              <a:defRPr sz="2833">
                <a:solidFill>
                  <a:srgbClr val="CD0920"/>
                </a:solidFill>
              </a:defRPr>
            </a:lvl1pPr>
            <a:lvl2pPr marL="457147" indent="0" algn="ctr">
              <a:buNone/>
              <a:defRPr>
                <a:solidFill>
                  <a:schemeClr val="tx1">
                    <a:tint val="75000"/>
                  </a:schemeClr>
                </a:solidFill>
              </a:defRPr>
            </a:lvl2pPr>
            <a:lvl3pPr marL="914296" indent="0" algn="ctr">
              <a:buNone/>
              <a:defRPr>
                <a:solidFill>
                  <a:schemeClr val="tx1">
                    <a:tint val="75000"/>
                  </a:schemeClr>
                </a:solidFill>
              </a:defRPr>
            </a:lvl3pPr>
            <a:lvl4pPr marL="1371443" indent="0" algn="ctr">
              <a:buNone/>
              <a:defRPr>
                <a:solidFill>
                  <a:schemeClr val="tx1">
                    <a:tint val="75000"/>
                  </a:schemeClr>
                </a:solidFill>
              </a:defRPr>
            </a:lvl4pPr>
            <a:lvl5pPr marL="1828589" indent="0" algn="ctr">
              <a:buNone/>
              <a:defRPr>
                <a:solidFill>
                  <a:schemeClr val="tx1">
                    <a:tint val="75000"/>
                  </a:schemeClr>
                </a:solidFill>
              </a:defRPr>
            </a:lvl5pPr>
            <a:lvl6pPr marL="2285738" indent="0" algn="ctr">
              <a:buNone/>
              <a:defRPr>
                <a:solidFill>
                  <a:schemeClr val="tx1">
                    <a:tint val="75000"/>
                  </a:schemeClr>
                </a:solidFill>
              </a:defRPr>
            </a:lvl6pPr>
            <a:lvl7pPr marL="2742885" indent="0" algn="ctr">
              <a:buNone/>
              <a:defRPr>
                <a:solidFill>
                  <a:schemeClr val="tx1">
                    <a:tint val="75000"/>
                  </a:schemeClr>
                </a:solidFill>
              </a:defRPr>
            </a:lvl7pPr>
            <a:lvl8pPr marL="3200032" indent="0" algn="ctr">
              <a:buNone/>
              <a:defRPr>
                <a:solidFill>
                  <a:schemeClr val="tx1">
                    <a:tint val="75000"/>
                  </a:schemeClr>
                </a:solidFill>
              </a:defRPr>
            </a:lvl8pPr>
            <a:lvl9pPr marL="365717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2898621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cording Disclaimer">
  <p:cSld name="CUSTOM">
    <p:spTree>
      <p:nvGrpSpPr>
        <p:cNvPr id="1" name="Shape 15"/>
        <p:cNvGrpSpPr/>
        <p:nvPr/>
      </p:nvGrpSpPr>
      <p:grpSpPr>
        <a:xfrm>
          <a:off x="0" y="0"/>
          <a:ext cx="0" cy="0"/>
          <a:chOff x="0" y="0"/>
          <a:chExt cx="0" cy="0"/>
        </a:xfrm>
      </p:grpSpPr>
      <p:sp>
        <p:nvSpPr>
          <p:cNvPr id="16" name="Google Shape;16;p3"/>
          <p:cNvSpPr/>
          <p:nvPr/>
        </p:nvSpPr>
        <p:spPr>
          <a:xfrm>
            <a:off x="0" y="150"/>
            <a:ext cx="12192000" cy="6858000"/>
          </a:xfrm>
          <a:prstGeom prst="rect">
            <a:avLst/>
          </a:prstGeom>
          <a:solidFill>
            <a:srgbClr val="7B57C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p:nvPr/>
        </p:nvSpPr>
        <p:spPr>
          <a:xfrm>
            <a:off x="2382900" y="2578325"/>
            <a:ext cx="7426200" cy="1754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FFFFFF"/>
                </a:solidFill>
                <a:latin typeface="Arial"/>
                <a:ea typeface="Arial"/>
                <a:cs typeface="Arial"/>
                <a:sym typeface="Arial"/>
              </a:rPr>
              <a:t>This meeting is being recorded and will be posted on OCALI’s website for educational purposes.</a:t>
            </a:r>
            <a:endParaRPr sz="3400" b="0" i="0" u="none" strike="noStrike" cap="none">
              <a:solidFill>
                <a:srgbClr val="FFFFFF"/>
              </a:solidFill>
              <a:latin typeface="Arial"/>
              <a:ea typeface="Arial"/>
              <a:cs typeface="Arial"/>
              <a:sym typeface="Arial"/>
            </a:endParaRPr>
          </a:p>
        </p:txBody>
      </p:sp>
      <p:sp>
        <p:nvSpPr>
          <p:cNvPr id="18" name="Google Shape;18;p3"/>
          <p:cNvSpPr/>
          <p:nvPr/>
        </p:nvSpPr>
        <p:spPr>
          <a:xfrm>
            <a:off x="578602" y="627236"/>
            <a:ext cx="11034900" cy="56034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out OCALI">
  <p:cSld name="About OCALI">
    <p:spTree>
      <p:nvGrpSpPr>
        <p:cNvPr id="1" name="Shape 19"/>
        <p:cNvGrpSpPr/>
        <p:nvPr/>
      </p:nvGrpSpPr>
      <p:grpSpPr>
        <a:xfrm>
          <a:off x="0" y="0"/>
          <a:ext cx="0" cy="0"/>
          <a:chOff x="0" y="0"/>
          <a:chExt cx="0" cy="0"/>
        </a:xfrm>
      </p:grpSpPr>
      <p:sp>
        <p:nvSpPr>
          <p:cNvPr id="20" name="Google Shape;20;p4"/>
          <p:cNvSpPr txBox="1"/>
          <p:nvPr/>
        </p:nvSpPr>
        <p:spPr>
          <a:xfrm>
            <a:off x="583003" y="384864"/>
            <a:ext cx="11038153"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About </a:t>
            </a:r>
            <a:r>
              <a:rPr lang="en-US" sz="3600" b="0" i="0" u="none" strike="noStrike" cap="none">
                <a:solidFill>
                  <a:schemeClr val="dk1"/>
                </a:solidFill>
                <a:latin typeface="Arial"/>
                <a:ea typeface="Arial"/>
                <a:cs typeface="Arial"/>
                <a:sym typeface="Arial"/>
              </a:rPr>
              <a:t>OCALI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4"/>
          <p:cNvSpPr txBox="1"/>
          <p:nvPr/>
        </p:nvSpPr>
        <p:spPr>
          <a:xfrm>
            <a:off x="583004" y="1399142"/>
            <a:ext cx="9409296" cy="40626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Vision - </a:t>
            </a:r>
            <a:r>
              <a:rPr lang="en-US" sz="2400" b="1" i="1" u="none" strike="noStrike" cap="none">
                <a:solidFill>
                  <a:schemeClr val="dk1"/>
                </a:solidFill>
                <a:latin typeface="Arial"/>
                <a:ea typeface="Arial"/>
                <a:cs typeface="Arial"/>
                <a:sym typeface="Arial"/>
              </a:rPr>
              <a:t>Why We Do What We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People with disabilities have the opportunity to live their best lives.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Mission - </a:t>
            </a:r>
            <a:r>
              <a:rPr lang="en-US" sz="2400" b="1" i="1" u="none" strike="noStrike" cap="none">
                <a:solidFill>
                  <a:schemeClr val="dk1"/>
                </a:solidFill>
                <a:latin typeface="Arial"/>
                <a:ea typeface="Arial"/>
                <a:cs typeface="Arial"/>
                <a:sym typeface="Arial"/>
              </a:rPr>
              <a:t>What We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OCALI inspires change and promotes access to opportunities for people with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Action - </a:t>
            </a:r>
            <a:r>
              <a:rPr lang="en-US" sz="2400" b="1" i="1" u="none" strike="noStrike" cap="none">
                <a:solidFill>
                  <a:schemeClr val="dk1"/>
                </a:solidFill>
                <a:latin typeface="Arial"/>
                <a:ea typeface="Arial"/>
                <a:cs typeface="Arial"/>
                <a:sym typeface="Arial"/>
              </a:rPr>
              <a:t>How We Do What We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OCALI informs public policy and develops and deploys practices grounded in linking research to real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out Outreach Center">
  <p:cSld name="About Outreach Center">
    <p:spTree>
      <p:nvGrpSpPr>
        <p:cNvPr id="1" name="Shape 22"/>
        <p:cNvGrpSpPr/>
        <p:nvPr/>
      </p:nvGrpSpPr>
      <p:grpSpPr>
        <a:xfrm>
          <a:off x="0" y="0"/>
          <a:ext cx="0" cy="0"/>
          <a:chOff x="0" y="0"/>
          <a:chExt cx="0" cy="0"/>
        </a:xfrm>
      </p:grpSpPr>
      <p:sp>
        <p:nvSpPr>
          <p:cNvPr id="23" name="Google Shape;23;p5"/>
          <p:cNvSpPr txBox="1"/>
          <p:nvPr/>
        </p:nvSpPr>
        <p:spPr>
          <a:xfrm>
            <a:off x="583004" y="384864"/>
            <a:ext cx="9428100"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About </a:t>
            </a:r>
            <a:r>
              <a:rPr lang="en-US" sz="3600" b="0" i="0" u="none" strike="noStrike" cap="none">
                <a:solidFill>
                  <a:schemeClr val="dk1"/>
                </a:solidFill>
                <a:latin typeface="Arial"/>
                <a:ea typeface="Arial"/>
                <a:cs typeface="Arial"/>
                <a:sym typeface="Arial"/>
              </a:rPr>
              <a:t>the Outreach Center for Deafness and Blindness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5"/>
          <p:cNvSpPr txBox="1"/>
          <p:nvPr/>
        </p:nvSpPr>
        <p:spPr>
          <a:xfrm>
            <a:off x="583003" y="1906768"/>
            <a:ext cx="10437093"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We work to increase access and equity for students, families, and communities through connections, resources, and supports. Building relationships, sharing resources, and reaching the community is instrumental as we strive to support students where they are, with what they need, when they need it - to learn, grow, and live their best lives.</a:t>
            </a:r>
            <a:endParaRPr sz="2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CALI Centers">
  <p:cSld name="OCALI Centers">
    <p:spTree>
      <p:nvGrpSpPr>
        <p:cNvPr id="1" name="Shape 25"/>
        <p:cNvGrpSpPr/>
        <p:nvPr/>
      </p:nvGrpSpPr>
      <p:grpSpPr>
        <a:xfrm>
          <a:off x="0" y="0"/>
          <a:ext cx="0" cy="0"/>
          <a:chOff x="0" y="0"/>
          <a:chExt cx="0" cy="0"/>
        </a:xfrm>
      </p:grpSpPr>
      <p:sp>
        <p:nvSpPr>
          <p:cNvPr id="26" name="Google Shape;26;p6"/>
          <p:cNvSpPr txBox="1"/>
          <p:nvPr/>
        </p:nvSpPr>
        <p:spPr>
          <a:xfrm>
            <a:off x="583003" y="384864"/>
            <a:ext cx="11038153"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OCALI Centers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7" name="Google Shape;27;p6" descr="Logo for ASD Strategies in Action Autism Certification Center"/>
          <p:cNvPicPr preferRelativeResize="0"/>
          <p:nvPr/>
        </p:nvPicPr>
        <p:blipFill rotWithShape="1">
          <a:blip r:embed="rId2">
            <a:alphaModFix/>
          </a:blip>
          <a:srcRect/>
          <a:stretch/>
        </p:blipFill>
        <p:spPr>
          <a:xfrm>
            <a:off x="8452629" y="3419668"/>
            <a:ext cx="2422752" cy="929943"/>
          </a:xfrm>
          <a:prstGeom prst="rect">
            <a:avLst/>
          </a:prstGeom>
          <a:noFill/>
          <a:ln>
            <a:noFill/>
          </a:ln>
        </p:spPr>
      </p:pic>
      <p:pic>
        <p:nvPicPr>
          <p:cNvPr id="28" name="Google Shape;28;p6" descr="Logo for Assistive Technology and Accessible Educational Materials Center"/>
          <p:cNvPicPr preferRelativeResize="0"/>
          <p:nvPr/>
        </p:nvPicPr>
        <p:blipFill rotWithShape="1">
          <a:blip r:embed="rId3">
            <a:alphaModFix/>
          </a:blip>
          <a:srcRect/>
          <a:stretch/>
        </p:blipFill>
        <p:spPr>
          <a:xfrm>
            <a:off x="7997267" y="2399562"/>
            <a:ext cx="3072111" cy="768028"/>
          </a:xfrm>
          <a:prstGeom prst="rect">
            <a:avLst/>
          </a:prstGeom>
          <a:noFill/>
          <a:ln>
            <a:noFill/>
          </a:ln>
        </p:spPr>
      </p:pic>
      <p:pic>
        <p:nvPicPr>
          <p:cNvPr id="29" name="Google Shape;29;p6" descr="Logo for Autism Center"/>
          <p:cNvPicPr preferRelativeResize="0"/>
          <p:nvPr/>
        </p:nvPicPr>
        <p:blipFill rotWithShape="1">
          <a:blip r:embed="rId4">
            <a:alphaModFix/>
          </a:blip>
          <a:srcRect/>
          <a:stretch/>
        </p:blipFill>
        <p:spPr>
          <a:xfrm>
            <a:off x="431541" y="1414582"/>
            <a:ext cx="2939007" cy="774178"/>
          </a:xfrm>
          <a:prstGeom prst="rect">
            <a:avLst/>
          </a:prstGeom>
          <a:noFill/>
          <a:ln>
            <a:noFill/>
          </a:ln>
        </p:spPr>
      </p:pic>
      <p:pic>
        <p:nvPicPr>
          <p:cNvPr id="30" name="Google Shape;30;p6" descr="Logo for Center for the Young Child"/>
          <p:cNvPicPr preferRelativeResize="0"/>
          <p:nvPr/>
        </p:nvPicPr>
        <p:blipFill rotWithShape="1">
          <a:blip r:embed="rId5">
            <a:alphaModFix/>
          </a:blip>
          <a:srcRect/>
          <a:stretch/>
        </p:blipFill>
        <p:spPr>
          <a:xfrm>
            <a:off x="410017" y="2408711"/>
            <a:ext cx="2915661" cy="768028"/>
          </a:xfrm>
          <a:prstGeom prst="rect">
            <a:avLst/>
          </a:prstGeom>
          <a:noFill/>
          <a:ln>
            <a:noFill/>
          </a:ln>
        </p:spPr>
      </p:pic>
      <p:pic>
        <p:nvPicPr>
          <p:cNvPr id="31" name="Google Shape;31;p6" descr="Logo for Lending Library"/>
          <p:cNvPicPr preferRelativeResize="0"/>
          <p:nvPr/>
        </p:nvPicPr>
        <p:blipFill rotWithShape="1">
          <a:blip r:embed="rId6">
            <a:alphaModFix/>
          </a:blip>
          <a:srcRect/>
          <a:stretch/>
        </p:blipFill>
        <p:spPr>
          <a:xfrm>
            <a:off x="8258339" y="4353573"/>
            <a:ext cx="2811316" cy="1116765"/>
          </a:xfrm>
          <a:prstGeom prst="rect">
            <a:avLst/>
          </a:prstGeom>
          <a:noFill/>
          <a:ln>
            <a:noFill/>
          </a:ln>
        </p:spPr>
      </p:pic>
      <p:pic>
        <p:nvPicPr>
          <p:cNvPr id="32" name="Google Shape;32;p6" descr="Logo for Lifespan Transition Center"/>
          <p:cNvPicPr preferRelativeResize="0"/>
          <p:nvPr/>
        </p:nvPicPr>
        <p:blipFill rotWithShape="1">
          <a:blip r:embed="rId7">
            <a:alphaModFix/>
          </a:blip>
          <a:srcRect/>
          <a:stretch/>
        </p:blipFill>
        <p:spPr>
          <a:xfrm>
            <a:off x="4291507" y="1385257"/>
            <a:ext cx="3066254" cy="749221"/>
          </a:xfrm>
          <a:prstGeom prst="rect">
            <a:avLst/>
          </a:prstGeom>
          <a:noFill/>
          <a:ln>
            <a:noFill/>
          </a:ln>
        </p:spPr>
      </p:pic>
      <p:pic>
        <p:nvPicPr>
          <p:cNvPr id="33" name="Google Shape;33;p6" descr="Logo for the Outreach Center for Deafness and Blindness"/>
          <p:cNvPicPr preferRelativeResize="0"/>
          <p:nvPr/>
        </p:nvPicPr>
        <p:blipFill rotWithShape="1">
          <a:blip r:embed="rId8">
            <a:alphaModFix/>
          </a:blip>
          <a:srcRect/>
          <a:stretch/>
        </p:blipFill>
        <p:spPr>
          <a:xfrm>
            <a:off x="7997266" y="1443632"/>
            <a:ext cx="3333451" cy="632463"/>
          </a:xfrm>
          <a:prstGeom prst="rect">
            <a:avLst/>
          </a:prstGeom>
          <a:noFill/>
          <a:ln>
            <a:noFill/>
          </a:ln>
        </p:spPr>
      </p:pic>
      <p:pic>
        <p:nvPicPr>
          <p:cNvPr id="34" name="Google Shape;34;p6" descr="Logo for Teaching Diverse Learners Center"/>
          <p:cNvPicPr preferRelativeResize="0"/>
          <p:nvPr/>
        </p:nvPicPr>
        <p:blipFill rotWithShape="1">
          <a:blip r:embed="rId9">
            <a:alphaModFix/>
          </a:blip>
          <a:srcRect/>
          <a:stretch/>
        </p:blipFill>
        <p:spPr>
          <a:xfrm>
            <a:off x="4291507" y="2408711"/>
            <a:ext cx="2894839" cy="749741"/>
          </a:xfrm>
          <a:prstGeom prst="rect">
            <a:avLst/>
          </a:prstGeom>
          <a:noFill/>
          <a:ln>
            <a:noFill/>
          </a:ln>
        </p:spPr>
      </p:pic>
      <p:pic>
        <p:nvPicPr>
          <p:cNvPr id="35" name="Google Shape;35;p6" descr="Logo for Universal Design for Learning Center"/>
          <p:cNvPicPr preferRelativeResize="0"/>
          <p:nvPr/>
        </p:nvPicPr>
        <p:blipFill rotWithShape="1">
          <a:blip r:embed="rId10">
            <a:alphaModFix/>
          </a:blip>
          <a:srcRect/>
          <a:stretch/>
        </p:blipFill>
        <p:spPr>
          <a:xfrm>
            <a:off x="4313032" y="3508868"/>
            <a:ext cx="3235784" cy="751539"/>
          </a:xfrm>
          <a:prstGeom prst="rect">
            <a:avLst/>
          </a:prstGeom>
          <a:noFill/>
          <a:ln>
            <a:noFill/>
          </a:ln>
        </p:spPr>
      </p:pic>
      <p:pic>
        <p:nvPicPr>
          <p:cNvPr id="36" name="Google Shape;36;p6" descr="OCALICON logo"/>
          <p:cNvPicPr preferRelativeResize="0"/>
          <p:nvPr/>
        </p:nvPicPr>
        <p:blipFill rotWithShape="1">
          <a:blip r:embed="rId11">
            <a:alphaModFix/>
          </a:blip>
          <a:srcRect/>
          <a:stretch/>
        </p:blipFill>
        <p:spPr>
          <a:xfrm>
            <a:off x="4623952" y="4610825"/>
            <a:ext cx="2567101" cy="392616"/>
          </a:xfrm>
          <a:prstGeom prst="rect">
            <a:avLst/>
          </a:prstGeom>
          <a:noFill/>
          <a:ln>
            <a:noFill/>
          </a:ln>
        </p:spPr>
      </p:pic>
      <p:pic>
        <p:nvPicPr>
          <p:cNvPr id="37" name="Google Shape;37;p6"/>
          <p:cNvPicPr preferRelativeResize="0"/>
          <p:nvPr/>
        </p:nvPicPr>
        <p:blipFill rotWithShape="1">
          <a:blip r:embed="rId12">
            <a:alphaModFix/>
          </a:blip>
          <a:srcRect/>
          <a:stretch/>
        </p:blipFill>
        <p:spPr>
          <a:xfrm>
            <a:off x="431550" y="3472900"/>
            <a:ext cx="3639092" cy="768025"/>
          </a:xfrm>
          <a:prstGeom prst="rect">
            <a:avLst/>
          </a:prstGeom>
          <a:noFill/>
          <a:ln>
            <a:noFill/>
          </a:ln>
        </p:spPr>
      </p:pic>
      <p:pic>
        <p:nvPicPr>
          <p:cNvPr id="38" name="Google Shape;38;p6"/>
          <p:cNvPicPr preferRelativeResize="0"/>
          <p:nvPr/>
        </p:nvPicPr>
        <p:blipFill rotWithShape="1">
          <a:blip r:embed="rId13">
            <a:alphaModFix/>
          </a:blip>
          <a:srcRect/>
          <a:stretch/>
        </p:blipFill>
        <p:spPr>
          <a:xfrm>
            <a:off x="431550" y="4537087"/>
            <a:ext cx="2485652" cy="749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p:cSld name="CUSTOM_1">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189" marR="0" lvl="0" indent="-40639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377" marR="0" lvl="1" indent="-38099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p:cSld name="CUSTOM_1">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42"/>
        <p:cNvGrpSpPr/>
        <p:nvPr/>
      </p:nvGrpSpPr>
      <p:grpSpPr>
        <a:xfrm>
          <a:off x="0" y="0"/>
          <a:ext cx="0" cy="0"/>
          <a:chOff x="0" y="0"/>
          <a:chExt cx="0" cy="0"/>
        </a:xfrm>
      </p:grpSpPr>
      <p:sp>
        <p:nvSpPr>
          <p:cNvPr id="43" name="Google Shape;43;p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8"/>
          <p:cNvSpPr/>
          <p:nvPr/>
        </p:nvSpPr>
        <p:spPr>
          <a:xfrm>
            <a:off x="578602" y="627236"/>
            <a:ext cx="11034793" cy="5603526"/>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8"/>
          <p:cNvSpPr txBox="1"/>
          <p:nvPr/>
        </p:nvSpPr>
        <p:spPr>
          <a:xfrm>
            <a:off x="4085419" y="1825625"/>
            <a:ext cx="4021157"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46" name="Google Shape;46;p8"/>
          <p:cNvSpPr txBox="1"/>
          <p:nvPr/>
        </p:nvSpPr>
        <p:spPr>
          <a:xfrm>
            <a:off x="3754912" y="3429117"/>
            <a:ext cx="4682169"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visit us at www.ocali.org</a:t>
            </a:r>
            <a:endParaRPr sz="48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E4D3-FE0B-DF25-5201-FF3118B1F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D53120-EF4C-7CDE-1909-86E111E134D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A7620-4E29-6C81-B1F5-DCE8F7AF64E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A44D2-E01A-DEDE-5A84-6EC8387479B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40F71-F663-36DA-B4F8-C698646D13F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C4B9F8-04A1-3083-5938-C24476E29D54}"/>
              </a:ext>
            </a:extLst>
          </p:cNvPr>
          <p:cNvSpPr>
            <a:spLocks noGrp="1"/>
          </p:cNvSpPr>
          <p:nvPr>
            <p:ph type="dt" sz="half" idx="10"/>
          </p:nvPr>
        </p:nvSpPr>
        <p:spPr/>
        <p:txBody>
          <a:bodyPr/>
          <a:lstStyle/>
          <a:p>
            <a:fld id="{B122DD53-18B0-4EB1-ABC7-2422D47EB7BC}" type="datetimeFigureOut">
              <a:rPr lang="en-US" smtClean="0"/>
              <a:t>1/31/2024</a:t>
            </a:fld>
            <a:endParaRPr lang="en-US"/>
          </a:p>
        </p:txBody>
      </p:sp>
      <p:sp>
        <p:nvSpPr>
          <p:cNvPr id="8" name="Footer Placeholder 7">
            <a:extLst>
              <a:ext uri="{FF2B5EF4-FFF2-40B4-BE49-F238E27FC236}">
                <a16:creationId xmlns:a16="http://schemas.microsoft.com/office/drawing/2014/main" id="{94BE0A63-FAA7-7785-1072-DD56909879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A8B38-7C2C-97C8-3D3A-B5A09B5AB12E}"/>
              </a:ext>
            </a:extLst>
          </p:cNvPr>
          <p:cNvSpPr>
            <a:spLocks noGrp="1"/>
          </p:cNvSpPr>
          <p:nvPr>
            <p:ph type="sldNum" sz="quarter" idx="12"/>
          </p:nvPr>
        </p:nvSpPr>
        <p:spPr/>
        <p:txBody>
          <a:bodyPr/>
          <a:lstStyle/>
          <a:p>
            <a:fld id="{8643ABF4-7C7B-4099-A4F1-49B8B185C6B4}" type="slidenum">
              <a:rPr lang="en-US" smtClean="0"/>
              <a:t>‹#›</a:t>
            </a:fld>
            <a:endParaRPr lang="en-US"/>
          </a:p>
        </p:txBody>
      </p:sp>
    </p:spTree>
    <p:extLst>
      <p:ext uri="{BB962C8B-B14F-4D97-AF65-F5344CB8AC3E}">
        <p14:creationId xmlns:p14="http://schemas.microsoft.com/office/powerpoint/2010/main" val="375595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8" name="Google Shape;8;p1"/>
          <p:cNvCxnSpPr/>
          <p:nvPr/>
        </p:nvCxnSpPr>
        <p:spPr>
          <a:xfrm rot="10800000">
            <a:off x="0" y="6444884"/>
            <a:ext cx="4745421" cy="0"/>
          </a:xfrm>
          <a:prstGeom prst="straightConnector1">
            <a:avLst/>
          </a:prstGeom>
          <a:noFill/>
          <a:ln w="12700" cap="flat" cmpd="sng">
            <a:solidFill>
              <a:srgbClr val="7B57C1"/>
            </a:solidFill>
            <a:prstDash val="solid"/>
            <a:miter lim="800000"/>
            <a:headEnd type="none" w="sm" len="sm"/>
            <a:tailEnd type="none" w="sm" len="sm"/>
          </a:ln>
        </p:spPr>
      </p:cxnSp>
      <p:cxnSp>
        <p:nvCxnSpPr>
          <p:cNvPr id="9" name="Google Shape;9;p1"/>
          <p:cNvCxnSpPr/>
          <p:nvPr/>
        </p:nvCxnSpPr>
        <p:spPr>
          <a:xfrm rot="10800000">
            <a:off x="7567448" y="6444884"/>
            <a:ext cx="4624552" cy="0"/>
          </a:xfrm>
          <a:prstGeom prst="straightConnector1">
            <a:avLst/>
          </a:prstGeom>
          <a:noFill/>
          <a:ln w="12700" cap="flat" cmpd="sng">
            <a:solidFill>
              <a:srgbClr val="7B57C1"/>
            </a:solidFill>
            <a:prstDash val="solid"/>
            <a:miter lim="800000"/>
            <a:headEnd type="none" w="sm" len="sm"/>
            <a:tailEnd type="none" w="sm" len="sm"/>
          </a:ln>
        </p:spPr>
      </p:cxnSp>
      <p:pic>
        <p:nvPicPr>
          <p:cNvPr id="10" name="Google Shape;10;p1" descr="Logo for the Outreach Center for Deafness and Blindness"/>
          <p:cNvPicPr preferRelativeResize="0"/>
          <p:nvPr/>
        </p:nvPicPr>
        <p:blipFill rotWithShape="1">
          <a:blip r:embed="rId14">
            <a:alphaModFix/>
          </a:blip>
          <a:srcRect/>
          <a:stretch/>
        </p:blipFill>
        <p:spPr>
          <a:xfrm>
            <a:off x="4871544" y="6208495"/>
            <a:ext cx="2537520" cy="481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72" r:id="rId6"/>
    <p:sldLayoutId id="2147483653" r:id="rId7"/>
    <p:sldLayoutId id="2147483654"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deafandblindoutreach.org/Books-Featuring-DHH-and-BVI-Characters-and-Topic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404F-1594-FD3E-E7A6-D2E77A9E110B}"/>
              </a:ext>
            </a:extLst>
          </p:cNvPr>
          <p:cNvSpPr>
            <a:spLocks noGrp="1"/>
          </p:cNvSpPr>
          <p:nvPr>
            <p:ph type="title"/>
          </p:nvPr>
        </p:nvSpPr>
        <p:spPr/>
        <p:txBody>
          <a:bodyPr/>
          <a:lstStyle/>
          <a:p>
            <a:r>
              <a:rPr lang="en-US" dirty="0"/>
              <a:t>Active View of Reading </a:t>
            </a:r>
          </a:p>
        </p:txBody>
      </p:sp>
      <p:pic>
        <p:nvPicPr>
          <p:cNvPr id="4" name="Content Placeholder 3" descr="Diagram of the Active View of Reading showing four domains: Active Self Regulation impacting Word Recognition, Language Comprehension and the Bridging Processes that connect Language Comprehension and Word Recognition.  The development of these four domains leads to Reading Achievement. ">
            <a:extLst>
              <a:ext uri="{FF2B5EF4-FFF2-40B4-BE49-F238E27FC236}">
                <a16:creationId xmlns:a16="http://schemas.microsoft.com/office/drawing/2014/main" id="{D71A8B8C-910D-5D80-F355-292A02FE83B7}"/>
              </a:ext>
            </a:extLst>
          </p:cNvPr>
          <p:cNvPicPr>
            <a:picLocks noGrp="1" noChangeAspect="1"/>
          </p:cNvPicPr>
          <p:nvPr>
            <p:ph idx="1"/>
          </p:nvPr>
        </p:nvPicPr>
        <p:blipFill>
          <a:blip r:embed="rId2"/>
          <a:stretch>
            <a:fillRect/>
          </a:stretch>
        </p:blipFill>
        <p:spPr>
          <a:xfrm>
            <a:off x="2609253" y="1486959"/>
            <a:ext cx="6994659" cy="4690004"/>
          </a:xfrm>
        </p:spPr>
      </p:pic>
      <p:sp>
        <p:nvSpPr>
          <p:cNvPr id="5" name="TextBox 4">
            <a:extLst>
              <a:ext uri="{FF2B5EF4-FFF2-40B4-BE49-F238E27FC236}">
                <a16:creationId xmlns:a16="http://schemas.microsoft.com/office/drawing/2014/main" id="{0F6304E3-8258-A485-2A54-DB2845E3D9DB}"/>
              </a:ext>
            </a:extLst>
          </p:cNvPr>
          <p:cNvSpPr txBox="1"/>
          <p:nvPr/>
        </p:nvSpPr>
        <p:spPr>
          <a:xfrm>
            <a:off x="8445500" y="5863166"/>
            <a:ext cx="35771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(Duke, N.K., &amp; Cartwright, K.B. 2021)</a:t>
            </a:r>
          </a:p>
        </p:txBody>
      </p:sp>
    </p:spTree>
    <p:extLst>
      <p:ext uri="{BB962C8B-B14F-4D97-AF65-F5344CB8AC3E}">
        <p14:creationId xmlns:p14="http://schemas.microsoft.com/office/powerpoint/2010/main" val="235483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F54B-6BA6-08B2-27F4-158371260E33}"/>
              </a:ext>
            </a:extLst>
          </p:cNvPr>
          <p:cNvSpPr>
            <a:spLocks noGrp="1"/>
          </p:cNvSpPr>
          <p:nvPr>
            <p:ph type="title"/>
          </p:nvPr>
        </p:nvSpPr>
        <p:spPr/>
        <p:txBody>
          <a:bodyPr/>
          <a:lstStyle/>
          <a:p>
            <a:r>
              <a:rPr lang="en-US" dirty="0"/>
              <a:t>Executive Functioning Skills </a:t>
            </a:r>
          </a:p>
        </p:txBody>
      </p:sp>
      <p:sp>
        <p:nvSpPr>
          <p:cNvPr id="3" name="Text Placeholder 2">
            <a:extLst>
              <a:ext uri="{FF2B5EF4-FFF2-40B4-BE49-F238E27FC236}">
                <a16:creationId xmlns:a16="http://schemas.microsoft.com/office/drawing/2014/main" id="{F5C17494-3102-3762-E1E6-14B8CA2AECF8}"/>
              </a:ext>
            </a:extLst>
          </p:cNvPr>
          <p:cNvSpPr>
            <a:spLocks noGrp="1"/>
          </p:cNvSpPr>
          <p:nvPr>
            <p:ph type="body" idx="1"/>
          </p:nvPr>
        </p:nvSpPr>
        <p:spPr/>
        <p:txBody>
          <a:bodyPr/>
          <a:lstStyle/>
          <a:p>
            <a:pPr marL="456565" indent="-405765"/>
            <a:r>
              <a:rPr lang="en-US" dirty="0"/>
              <a:t>Three domains</a:t>
            </a:r>
          </a:p>
          <a:p>
            <a:pPr marL="913765" lvl="1" indent="-380365">
              <a:buSzPts val="2800"/>
              <a:buFont typeface="Courier New"/>
              <a:buChar char="o"/>
            </a:pPr>
            <a:r>
              <a:rPr lang="en-US"/>
              <a:t>Cognitive flexibility </a:t>
            </a:r>
          </a:p>
          <a:p>
            <a:pPr marL="913765" lvl="1" indent="-380365">
              <a:buSzPts val="2800"/>
              <a:buFont typeface="Courier New"/>
              <a:buChar char="o"/>
            </a:pPr>
            <a:r>
              <a:rPr lang="en-US" dirty="0"/>
              <a:t>Working </a:t>
            </a:r>
            <a:r>
              <a:rPr lang="en-US"/>
              <a:t>memory</a:t>
            </a:r>
          </a:p>
          <a:p>
            <a:pPr marL="913765" lvl="1" indent="-380365">
              <a:buSzPts val="2800"/>
              <a:buFont typeface="Courier New"/>
              <a:buChar char="o"/>
            </a:pPr>
            <a:r>
              <a:rPr lang="en-US" dirty="0"/>
              <a:t>Inhibitory control </a:t>
            </a:r>
          </a:p>
        </p:txBody>
      </p:sp>
    </p:spTree>
    <p:extLst>
      <p:ext uri="{BB962C8B-B14F-4D97-AF65-F5344CB8AC3E}">
        <p14:creationId xmlns:p14="http://schemas.microsoft.com/office/powerpoint/2010/main" val="338630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AC09-4DDD-8359-C84C-6D8340E810F1}"/>
              </a:ext>
            </a:extLst>
          </p:cNvPr>
          <p:cNvSpPr>
            <a:spLocks noGrp="1"/>
          </p:cNvSpPr>
          <p:nvPr>
            <p:ph type="title"/>
          </p:nvPr>
        </p:nvSpPr>
        <p:spPr/>
        <p:txBody>
          <a:bodyPr/>
          <a:lstStyle/>
          <a:p>
            <a:r>
              <a:rPr lang="en-US" dirty="0"/>
              <a:t>Disability Representation in Children's Literature </a:t>
            </a:r>
          </a:p>
        </p:txBody>
      </p:sp>
      <p:sp>
        <p:nvSpPr>
          <p:cNvPr id="3" name="Text Placeholder 2">
            <a:extLst>
              <a:ext uri="{FF2B5EF4-FFF2-40B4-BE49-F238E27FC236}">
                <a16:creationId xmlns:a16="http://schemas.microsoft.com/office/drawing/2014/main" id="{187B5EB6-5EE2-2D17-1743-2C8CB05BEA3F}"/>
              </a:ext>
            </a:extLst>
          </p:cNvPr>
          <p:cNvSpPr>
            <a:spLocks noGrp="1"/>
          </p:cNvSpPr>
          <p:nvPr>
            <p:ph type="body" idx="1"/>
          </p:nvPr>
        </p:nvSpPr>
        <p:spPr/>
        <p:txBody>
          <a:bodyPr/>
          <a:lstStyle/>
          <a:p>
            <a:pPr marL="456565" indent="-405765"/>
            <a:r>
              <a:rPr lang="en-US" dirty="0"/>
              <a:t>According to the Cooperative Children's Book Center's 2019 study, 3.4% of children's books have a main character with a disability. </a:t>
            </a:r>
          </a:p>
          <a:p>
            <a:pPr marL="456565" indent="-405765"/>
            <a:r>
              <a:rPr lang="en-US" dirty="0"/>
              <a:t>The Outreach Center's Booklist Featuring Deaf and Hard of Hearing Characters and Topics: </a:t>
            </a:r>
            <a:r>
              <a:rPr lang="en-US" dirty="0">
                <a:hlinkClick r:id="rId2"/>
              </a:rPr>
              <a:t>https://deafandblindoutreach.org/Books-Featuring-DHH-and-BVI-Characters-and-Topics</a:t>
            </a:r>
            <a:r>
              <a:rPr lang="en-US" dirty="0"/>
              <a:t> </a:t>
            </a:r>
          </a:p>
        </p:txBody>
      </p:sp>
    </p:spTree>
    <p:extLst>
      <p:ext uri="{BB962C8B-B14F-4D97-AF65-F5344CB8AC3E}">
        <p14:creationId xmlns:p14="http://schemas.microsoft.com/office/powerpoint/2010/main" val="214465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95EC-A62E-CD54-AD82-D479A2A6B0C2}"/>
              </a:ext>
            </a:extLst>
          </p:cNvPr>
          <p:cNvSpPr>
            <a:spLocks noGrp="1"/>
          </p:cNvSpPr>
          <p:nvPr>
            <p:ph type="title"/>
          </p:nvPr>
        </p:nvSpPr>
        <p:spPr/>
        <p:txBody>
          <a:bodyPr/>
          <a:lstStyle/>
          <a:p>
            <a:r>
              <a:rPr lang="en-US" dirty="0"/>
              <a:t>Impact of Quality of Instruction </a:t>
            </a:r>
          </a:p>
        </p:txBody>
      </p:sp>
      <p:sp>
        <p:nvSpPr>
          <p:cNvPr id="3" name="Text Placeholder 2">
            <a:extLst>
              <a:ext uri="{FF2B5EF4-FFF2-40B4-BE49-F238E27FC236}">
                <a16:creationId xmlns:a16="http://schemas.microsoft.com/office/drawing/2014/main" id="{8F941599-D893-BB14-4DDF-811CE99660FF}"/>
              </a:ext>
            </a:extLst>
          </p:cNvPr>
          <p:cNvSpPr>
            <a:spLocks noGrp="1"/>
          </p:cNvSpPr>
          <p:nvPr>
            <p:ph type="body" idx="1"/>
          </p:nvPr>
        </p:nvSpPr>
        <p:spPr/>
        <p:txBody>
          <a:bodyPr/>
          <a:lstStyle/>
          <a:p>
            <a:pPr marL="456565" indent="-405765"/>
            <a:r>
              <a:rPr lang="en-US" dirty="0"/>
              <a:t>It is estimated that up to 75% of student outcomes for learners who are deaf/hard of hearing can be explained by the quality of instruction they receive. </a:t>
            </a:r>
          </a:p>
          <a:p>
            <a:pPr marL="913765" lvl="1" indent="-380365">
              <a:buSzPts val="2800"/>
              <a:buFont typeface="Courier New"/>
              <a:buChar char="o"/>
            </a:pPr>
            <a:r>
              <a:rPr lang="en-US" dirty="0"/>
              <a:t>C. Rivera, 2023</a:t>
            </a:r>
          </a:p>
          <a:p>
            <a:pPr marL="456565" indent="-405765"/>
            <a:r>
              <a:rPr lang="en-US" dirty="0"/>
              <a:t>About 85% of deaf/hard of hearing learners across the country are instructed in general education settings. </a:t>
            </a:r>
          </a:p>
        </p:txBody>
      </p:sp>
    </p:spTree>
    <p:extLst>
      <p:ext uri="{BB962C8B-B14F-4D97-AF65-F5344CB8AC3E}">
        <p14:creationId xmlns:p14="http://schemas.microsoft.com/office/powerpoint/2010/main" val="134872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DB42-7776-7766-2066-91C28C6BE730}"/>
              </a:ext>
            </a:extLst>
          </p:cNvPr>
          <p:cNvSpPr>
            <a:spLocks noGrp="1"/>
          </p:cNvSpPr>
          <p:nvPr>
            <p:ph type="title"/>
          </p:nvPr>
        </p:nvSpPr>
        <p:spPr/>
        <p:txBody>
          <a:bodyPr/>
          <a:lstStyle/>
          <a:p>
            <a:r>
              <a:rPr lang="en-US" dirty="0"/>
              <a:t>High Expectations </a:t>
            </a:r>
          </a:p>
        </p:txBody>
      </p:sp>
      <p:sp>
        <p:nvSpPr>
          <p:cNvPr id="3" name="Text Placeholder 2">
            <a:extLst>
              <a:ext uri="{FF2B5EF4-FFF2-40B4-BE49-F238E27FC236}">
                <a16:creationId xmlns:a16="http://schemas.microsoft.com/office/drawing/2014/main" id="{03F6ED17-7D38-15A0-493F-EAA12E799DC4}"/>
              </a:ext>
            </a:extLst>
          </p:cNvPr>
          <p:cNvSpPr>
            <a:spLocks noGrp="1"/>
          </p:cNvSpPr>
          <p:nvPr>
            <p:ph type="body" idx="1"/>
          </p:nvPr>
        </p:nvSpPr>
        <p:spPr/>
        <p:txBody>
          <a:bodyPr/>
          <a:lstStyle/>
          <a:p>
            <a:pPr marL="456565" indent="-405765"/>
            <a:r>
              <a:rPr lang="en-US" dirty="0"/>
              <a:t>"Postsecondary enrollment expectations held by deaf youth and their parents significantly predicted actual enrollment for all three types of postsecondary education institutions."</a:t>
            </a:r>
          </a:p>
          <a:p>
            <a:pPr marL="913765" lvl="1" indent="-380365">
              <a:buFont typeface="Courier New"/>
              <a:buChar char="o"/>
            </a:pPr>
            <a:r>
              <a:rPr lang="en-US" dirty="0"/>
              <a:t>Johnson, P., 2022</a:t>
            </a:r>
          </a:p>
          <a:p>
            <a:pPr marL="456565" indent="-405765">
              <a:buSzPts val="2400"/>
            </a:pPr>
            <a:r>
              <a:rPr lang="en-US" dirty="0"/>
              <a:t>Three types of postsecondary institutions: </a:t>
            </a:r>
          </a:p>
          <a:p>
            <a:pPr marL="913765" lvl="1" indent="-380365">
              <a:buFont typeface="Courier New"/>
              <a:buChar char="o"/>
            </a:pPr>
            <a:r>
              <a:rPr lang="en-US" dirty="0"/>
              <a:t>Career Technical Education</a:t>
            </a:r>
          </a:p>
          <a:p>
            <a:pPr marL="913765" lvl="1" indent="-380365">
              <a:buFont typeface="Courier New"/>
              <a:buChar char="o"/>
            </a:pPr>
            <a:r>
              <a:rPr lang="en-US" dirty="0"/>
              <a:t>2-Year Programs</a:t>
            </a:r>
          </a:p>
          <a:p>
            <a:pPr marL="913765" lvl="1" indent="-380365">
              <a:buFont typeface="Courier New"/>
              <a:buChar char="o"/>
            </a:pPr>
            <a:r>
              <a:rPr lang="en-US" dirty="0"/>
              <a:t>4-Year Programs </a:t>
            </a:r>
          </a:p>
        </p:txBody>
      </p:sp>
    </p:spTree>
    <p:extLst>
      <p:ext uri="{BB962C8B-B14F-4D97-AF65-F5344CB8AC3E}">
        <p14:creationId xmlns:p14="http://schemas.microsoft.com/office/powerpoint/2010/main" val="331098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6746-05C7-2345-CFE1-E5C0282EAB16}"/>
              </a:ext>
            </a:extLst>
          </p:cNvPr>
          <p:cNvSpPr>
            <a:spLocks noGrp="1"/>
          </p:cNvSpPr>
          <p:nvPr>
            <p:ph type="title"/>
          </p:nvPr>
        </p:nvSpPr>
        <p:spPr/>
        <p:txBody>
          <a:bodyPr/>
          <a:lstStyle/>
          <a:p>
            <a:r>
              <a:rPr lang="en-US" dirty="0"/>
              <a:t>Presume Competence </a:t>
            </a:r>
          </a:p>
        </p:txBody>
      </p:sp>
      <p:sp>
        <p:nvSpPr>
          <p:cNvPr id="3" name="Text Placeholder 2">
            <a:extLst>
              <a:ext uri="{FF2B5EF4-FFF2-40B4-BE49-F238E27FC236}">
                <a16:creationId xmlns:a16="http://schemas.microsoft.com/office/drawing/2014/main" id="{F5CD1F27-5BD0-CBE0-DB5E-2839A383FE9E}"/>
              </a:ext>
            </a:extLst>
          </p:cNvPr>
          <p:cNvSpPr>
            <a:spLocks noGrp="1"/>
          </p:cNvSpPr>
          <p:nvPr>
            <p:ph type="body" idx="1"/>
          </p:nvPr>
        </p:nvSpPr>
        <p:spPr/>
        <p:txBody>
          <a:bodyPr/>
          <a:lstStyle/>
          <a:p>
            <a:pPr marL="456565" indent="-405765"/>
            <a:r>
              <a:rPr lang="en-US" dirty="0"/>
              <a:t>When we approach the IEP meeting in a strengths-based model and presume competence in our learner, building on their strengths to address their needs, we can shift the thinking around what the future of our students can look like for the adults that care for them.  </a:t>
            </a:r>
          </a:p>
          <a:p>
            <a:pPr marL="456565" indent="-405765"/>
            <a:endParaRPr lang="en-US" dirty="0"/>
          </a:p>
        </p:txBody>
      </p:sp>
    </p:spTree>
    <p:extLst>
      <p:ext uri="{BB962C8B-B14F-4D97-AF65-F5344CB8AC3E}">
        <p14:creationId xmlns:p14="http://schemas.microsoft.com/office/powerpoint/2010/main" val="390511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E54C-8714-44B2-CFDB-BCA42DEC027A}"/>
              </a:ext>
            </a:extLst>
          </p:cNvPr>
          <p:cNvSpPr>
            <a:spLocks noGrp="1"/>
          </p:cNvSpPr>
          <p:nvPr>
            <p:ph type="title"/>
          </p:nvPr>
        </p:nvSpPr>
        <p:spPr/>
        <p:txBody>
          <a:bodyPr/>
          <a:lstStyle/>
          <a:p>
            <a:r>
              <a:rPr lang="en-US" dirty="0"/>
              <a:t>Learning Check</a:t>
            </a:r>
          </a:p>
        </p:txBody>
      </p:sp>
      <p:sp>
        <p:nvSpPr>
          <p:cNvPr id="3" name="Text Placeholder 2">
            <a:extLst>
              <a:ext uri="{FF2B5EF4-FFF2-40B4-BE49-F238E27FC236}">
                <a16:creationId xmlns:a16="http://schemas.microsoft.com/office/drawing/2014/main" id="{C91F0856-EB78-0D8E-1102-56D07D5859D6}"/>
              </a:ext>
            </a:extLst>
          </p:cNvPr>
          <p:cNvSpPr>
            <a:spLocks noGrp="1"/>
          </p:cNvSpPr>
          <p:nvPr>
            <p:ph type="body" idx="1"/>
          </p:nvPr>
        </p:nvSpPr>
        <p:spPr/>
        <p:txBody>
          <a:bodyPr/>
          <a:lstStyle/>
          <a:p>
            <a:pPr marL="456565" indent="-405765"/>
            <a:r>
              <a:rPr lang="en-US" dirty="0"/>
              <a:t>Identify three factors that can impact literacy achievement for learners who are deaf or hard of hearing.</a:t>
            </a:r>
          </a:p>
          <a:p>
            <a:pPr marL="456565" indent="-405765"/>
            <a:r>
              <a:rPr lang="en-US"/>
              <a:t>Explain the long-term impact of language deprivation on </a:t>
            </a:r>
            <a:r>
              <a:rPr lang="en-US" dirty="0"/>
              <a:t>literacy development. </a:t>
            </a:r>
          </a:p>
          <a:p>
            <a:pPr marL="456565" indent="-405765"/>
            <a:r>
              <a:rPr lang="en-US" dirty="0"/>
              <a:t>Name two ways in which educators can intervene and decrease the lasting impacts of barriers faced by DHH readers.</a:t>
            </a:r>
          </a:p>
          <a:p>
            <a:pPr marL="456565" indent="-405765"/>
            <a:endParaRPr lang="en-US" dirty="0"/>
          </a:p>
        </p:txBody>
      </p:sp>
    </p:spTree>
    <p:extLst>
      <p:ext uri="{BB962C8B-B14F-4D97-AF65-F5344CB8AC3E}">
        <p14:creationId xmlns:p14="http://schemas.microsoft.com/office/powerpoint/2010/main" val="124380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r>
              <a:rPr lang="en-US" dirty="0"/>
              <a:t>Ways to Keep in Touch</a:t>
            </a:r>
            <a:endParaRPr dirty="0"/>
          </a:p>
        </p:txBody>
      </p:sp>
      <p:pic>
        <p:nvPicPr>
          <p:cNvPr id="3" name="Picture 2" descr="Stay Connected with Us&#10;Instagram: @ocali_outreach&#10;Facebook: @ocalioutreach&#10;Twitter: @ocali_outreach&#10;Website: deafandblindoutreach.org&#10;Email: outreach_info@ocali.org&#10;Phone: 614-410-0380">
            <a:extLst>
              <a:ext uri="{FF2B5EF4-FFF2-40B4-BE49-F238E27FC236}">
                <a16:creationId xmlns:a16="http://schemas.microsoft.com/office/drawing/2014/main" id="{A97DC47B-DBF9-2D62-3427-A97C57F1D9BE}"/>
              </a:ext>
            </a:extLst>
          </p:cNvPr>
          <p:cNvPicPr>
            <a:picLocks noChangeAspect="1"/>
          </p:cNvPicPr>
          <p:nvPr/>
        </p:nvPicPr>
        <p:blipFill>
          <a:blip r:embed="rId3"/>
          <a:stretch>
            <a:fillRect/>
          </a:stretch>
        </p:blipFill>
        <p:spPr>
          <a:xfrm>
            <a:off x="-1299408" y="1683617"/>
            <a:ext cx="14791037" cy="41051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A787-8D94-E353-6E9A-0A1038112274}"/>
              </a:ext>
            </a:extLst>
          </p:cNvPr>
          <p:cNvSpPr>
            <a:spLocks noGrp="1"/>
          </p:cNvSpPr>
          <p:nvPr>
            <p:ph type="title"/>
          </p:nvPr>
        </p:nvSpPr>
        <p:spPr>
          <a:xfrm>
            <a:off x="838200" y="365125"/>
            <a:ext cx="10515600" cy="2223423"/>
          </a:xfrm>
        </p:spPr>
        <p:txBody>
          <a:bodyPr/>
          <a:lstStyle/>
          <a:p>
            <a:r>
              <a:rPr lang="en-US" dirty="0"/>
              <a:t>Unlocking the Foundations of Reading for Learners Who are Deaf or Hard of Hearing</a:t>
            </a:r>
          </a:p>
        </p:txBody>
      </p:sp>
      <p:sp>
        <p:nvSpPr>
          <p:cNvPr id="3" name="Content Placeholder 2">
            <a:extLst>
              <a:ext uri="{FF2B5EF4-FFF2-40B4-BE49-F238E27FC236}">
                <a16:creationId xmlns:a16="http://schemas.microsoft.com/office/drawing/2014/main" id="{E866B449-1EE6-C026-E8EB-55629BF34127}"/>
              </a:ext>
            </a:extLst>
          </p:cNvPr>
          <p:cNvSpPr>
            <a:spLocks noGrp="1"/>
          </p:cNvSpPr>
          <p:nvPr>
            <p:ph idx="1"/>
          </p:nvPr>
        </p:nvSpPr>
        <p:spPr>
          <a:xfrm>
            <a:off x="838200" y="2829811"/>
            <a:ext cx="10515600" cy="3347152"/>
          </a:xfrm>
        </p:spPr>
        <p:txBody>
          <a:bodyPr/>
          <a:lstStyle/>
          <a:p>
            <a:r>
              <a:rPr lang="en-US" dirty="0"/>
              <a:t>Module 3: Special Considerations for Reading Achievement </a:t>
            </a:r>
          </a:p>
        </p:txBody>
      </p:sp>
    </p:spTree>
    <p:extLst>
      <p:ext uri="{BB962C8B-B14F-4D97-AF65-F5344CB8AC3E}">
        <p14:creationId xmlns:p14="http://schemas.microsoft.com/office/powerpoint/2010/main" val="277759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412D-4434-A192-81E0-E383F1004847}"/>
              </a:ext>
            </a:extLst>
          </p:cNvPr>
          <p:cNvSpPr>
            <a:spLocks noGrp="1"/>
          </p:cNvSpPr>
          <p:nvPr>
            <p:ph type="title"/>
          </p:nvPr>
        </p:nvSpPr>
        <p:spPr/>
        <p:txBody>
          <a:bodyPr/>
          <a:lstStyle/>
          <a:p>
            <a:r>
              <a:rPr lang="en-US" dirty="0"/>
              <a:t>Language Consideration </a:t>
            </a:r>
          </a:p>
        </p:txBody>
      </p:sp>
      <p:sp>
        <p:nvSpPr>
          <p:cNvPr id="3" name="Text Placeholder 2">
            <a:extLst>
              <a:ext uri="{FF2B5EF4-FFF2-40B4-BE49-F238E27FC236}">
                <a16:creationId xmlns:a16="http://schemas.microsoft.com/office/drawing/2014/main" id="{09B1FF59-3A57-36CB-A777-F439672F5A53}"/>
              </a:ext>
            </a:extLst>
          </p:cNvPr>
          <p:cNvSpPr>
            <a:spLocks noGrp="1"/>
          </p:cNvSpPr>
          <p:nvPr>
            <p:ph type="body" idx="1"/>
          </p:nvPr>
        </p:nvSpPr>
        <p:spPr/>
        <p:txBody>
          <a:bodyPr/>
          <a:lstStyle/>
          <a:p>
            <a:r>
              <a:rPr lang="en-US" dirty="0"/>
              <a:t>Person first language </a:t>
            </a:r>
          </a:p>
        </p:txBody>
      </p:sp>
      <p:sp>
        <p:nvSpPr>
          <p:cNvPr id="4" name="Content Placeholder 3">
            <a:extLst>
              <a:ext uri="{FF2B5EF4-FFF2-40B4-BE49-F238E27FC236}">
                <a16:creationId xmlns:a16="http://schemas.microsoft.com/office/drawing/2014/main" id="{54CBCCD3-1660-9689-9C87-02696987EDB5}"/>
              </a:ext>
            </a:extLst>
          </p:cNvPr>
          <p:cNvSpPr>
            <a:spLocks noGrp="1"/>
          </p:cNvSpPr>
          <p:nvPr>
            <p:ph sz="half" idx="2"/>
          </p:nvPr>
        </p:nvSpPr>
        <p:spPr>
          <a:xfrm>
            <a:off x="839789" y="2505075"/>
            <a:ext cx="5157787" cy="2308755"/>
          </a:xfrm>
        </p:spPr>
        <p:txBody>
          <a:bodyPr/>
          <a:lstStyle/>
          <a:p>
            <a:r>
              <a:rPr lang="en-US" dirty="0"/>
              <a:t>Person who is deaf</a:t>
            </a:r>
          </a:p>
          <a:p>
            <a:r>
              <a:rPr lang="en-US" dirty="0"/>
              <a:t>Person with autism </a:t>
            </a:r>
          </a:p>
        </p:txBody>
      </p:sp>
      <p:sp>
        <p:nvSpPr>
          <p:cNvPr id="5" name="Text Placeholder 4">
            <a:extLst>
              <a:ext uri="{FF2B5EF4-FFF2-40B4-BE49-F238E27FC236}">
                <a16:creationId xmlns:a16="http://schemas.microsoft.com/office/drawing/2014/main" id="{4819BF40-1CC0-94E0-4CF4-6C86C89DFF96}"/>
              </a:ext>
            </a:extLst>
          </p:cNvPr>
          <p:cNvSpPr>
            <a:spLocks noGrp="1"/>
          </p:cNvSpPr>
          <p:nvPr>
            <p:ph type="body" sz="quarter" idx="3"/>
          </p:nvPr>
        </p:nvSpPr>
        <p:spPr/>
        <p:txBody>
          <a:bodyPr/>
          <a:lstStyle/>
          <a:p>
            <a:r>
              <a:rPr lang="en-US" dirty="0"/>
              <a:t>Identity first language </a:t>
            </a:r>
          </a:p>
        </p:txBody>
      </p:sp>
      <p:sp>
        <p:nvSpPr>
          <p:cNvPr id="6" name="Content Placeholder 5">
            <a:extLst>
              <a:ext uri="{FF2B5EF4-FFF2-40B4-BE49-F238E27FC236}">
                <a16:creationId xmlns:a16="http://schemas.microsoft.com/office/drawing/2014/main" id="{A87FB815-B073-D0BB-41A8-F91DF477B64C}"/>
              </a:ext>
            </a:extLst>
          </p:cNvPr>
          <p:cNvSpPr>
            <a:spLocks noGrp="1"/>
          </p:cNvSpPr>
          <p:nvPr>
            <p:ph sz="quarter" idx="4"/>
          </p:nvPr>
        </p:nvSpPr>
        <p:spPr>
          <a:xfrm>
            <a:off x="6172201" y="2505075"/>
            <a:ext cx="5183188" cy="1589088"/>
          </a:xfrm>
        </p:spPr>
        <p:txBody>
          <a:bodyPr/>
          <a:lstStyle/>
          <a:p>
            <a:r>
              <a:rPr lang="en-US" dirty="0"/>
              <a:t>Deaf person </a:t>
            </a:r>
          </a:p>
          <a:p>
            <a:r>
              <a:rPr lang="en-US" dirty="0"/>
              <a:t>Autistic person </a:t>
            </a:r>
          </a:p>
        </p:txBody>
      </p:sp>
      <p:sp>
        <p:nvSpPr>
          <p:cNvPr id="7" name="TextBox 6">
            <a:extLst>
              <a:ext uri="{FF2B5EF4-FFF2-40B4-BE49-F238E27FC236}">
                <a16:creationId xmlns:a16="http://schemas.microsoft.com/office/drawing/2014/main" id="{AD0B5728-0AAE-38D5-619C-A48A05AF5AD9}"/>
              </a:ext>
            </a:extLst>
          </p:cNvPr>
          <p:cNvSpPr txBox="1"/>
          <p:nvPr/>
        </p:nvSpPr>
        <p:spPr>
          <a:xfrm>
            <a:off x="836083" y="4254500"/>
            <a:ext cx="105198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Personal preference of the person being referenced should be the driver of which to use. </a:t>
            </a:r>
          </a:p>
        </p:txBody>
      </p:sp>
    </p:spTree>
    <p:extLst>
      <p:ext uri="{BB962C8B-B14F-4D97-AF65-F5344CB8AC3E}">
        <p14:creationId xmlns:p14="http://schemas.microsoft.com/office/powerpoint/2010/main" val="43024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E54C-8714-44B2-CFDB-BCA42DEC027A}"/>
              </a:ext>
            </a:extLst>
          </p:cNvPr>
          <p:cNvSpPr>
            <a:spLocks noGrp="1"/>
          </p:cNvSpPr>
          <p:nvPr>
            <p:ph type="title"/>
          </p:nvPr>
        </p:nvSpPr>
        <p:spPr/>
        <p:txBody>
          <a:bodyPr/>
          <a:lstStyle/>
          <a:p>
            <a:r>
              <a:rPr lang="en-US" dirty="0"/>
              <a:t>Learning Objectives </a:t>
            </a:r>
          </a:p>
        </p:txBody>
      </p:sp>
      <p:sp>
        <p:nvSpPr>
          <p:cNvPr id="3" name="Text Placeholder 2">
            <a:extLst>
              <a:ext uri="{FF2B5EF4-FFF2-40B4-BE49-F238E27FC236}">
                <a16:creationId xmlns:a16="http://schemas.microsoft.com/office/drawing/2014/main" id="{C91F0856-EB78-0D8E-1102-56D07D5859D6}"/>
              </a:ext>
            </a:extLst>
          </p:cNvPr>
          <p:cNvSpPr>
            <a:spLocks noGrp="1"/>
          </p:cNvSpPr>
          <p:nvPr>
            <p:ph type="body" idx="1"/>
          </p:nvPr>
        </p:nvSpPr>
        <p:spPr/>
        <p:txBody>
          <a:bodyPr/>
          <a:lstStyle/>
          <a:p>
            <a:pPr marL="456565" indent="-405765"/>
            <a:r>
              <a:rPr lang="en-US" dirty="0"/>
              <a:t>Identify three factors that can impact literacy achievement for learners who are deaf or hard of hearing.</a:t>
            </a:r>
          </a:p>
          <a:p>
            <a:pPr marL="456565" indent="-405765"/>
            <a:r>
              <a:rPr lang="en-US" dirty="0"/>
              <a:t>Explain the long-term impact of language deprivation on literacy development. </a:t>
            </a:r>
          </a:p>
          <a:p>
            <a:pPr marL="456565" indent="-405765"/>
            <a:r>
              <a:rPr lang="en-US" dirty="0"/>
              <a:t>Name two ways in which educators can intervene and decrease the lasting impacts of barriers faced by DHH readers.</a:t>
            </a:r>
          </a:p>
          <a:p>
            <a:pPr marL="456565" indent="-405765"/>
            <a:endParaRPr lang="en-US" dirty="0"/>
          </a:p>
        </p:txBody>
      </p:sp>
    </p:spTree>
    <p:extLst>
      <p:ext uri="{BB962C8B-B14F-4D97-AF65-F5344CB8AC3E}">
        <p14:creationId xmlns:p14="http://schemas.microsoft.com/office/powerpoint/2010/main" val="253333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38A1-D9CE-A9EF-241E-9BE41D230DD2}"/>
              </a:ext>
            </a:extLst>
          </p:cNvPr>
          <p:cNvSpPr>
            <a:spLocks noGrp="1"/>
          </p:cNvSpPr>
          <p:nvPr>
            <p:ph type="title"/>
          </p:nvPr>
        </p:nvSpPr>
        <p:spPr/>
        <p:txBody>
          <a:bodyPr/>
          <a:lstStyle/>
          <a:p>
            <a:r>
              <a:rPr lang="en-US" dirty="0"/>
              <a:t>Early Intervention Services </a:t>
            </a:r>
          </a:p>
        </p:txBody>
      </p:sp>
      <p:sp>
        <p:nvSpPr>
          <p:cNvPr id="3" name="Text Placeholder 2">
            <a:extLst>
              <a:ext uri="{FF2B5EF4-FFF2-40B4-BE49-F238E27FC236}">
                <a16:creationId xmlns:a16="http://schemas.microsoft.com/office/drawing/2014/main" id="{612DBDC7-8EB2-19AA-51C3-7FE219D4C100}"/>
              </a:ext>
            </a:extLst>
          </p:cNvPr>
          <p:cNvSpPr>
            <a:spLocks noGrp="1"/>
          </p:cNvSpPr>
          <p:nvPr>
            <p:ph type="body" idx="1"/>
          </p:nvPr>
        </p:nvSpPr>
        <p:spPr/>
        <p:txBody>
          <a:bodyPr/>
          <a:lstStyle/>
          <a:p>
            <a:pPr marL="456565" indent="-405765"/>
            <a:r>
              <a:rPr lang="en-US" sz="3200" dirty="0">
                <a:solidFill>
                  <a:schemeClr val="tx1"/>
                </a:solidFill>
              </a:rPr>
              <a:t>Home visits</a:t>
            </a:r>
          </a:p>
          <a:p>
            <a:pPr marL="456565" indent="-405765"/>
            <a:r>
              <a:rPr lang="en-US" sz="3200" dirty="0">
                <a:solidFill>
                  <a:schemeClr val="tx1"/>
                </a:solidFill>
              </a:rPr>
              <a:t>Family training</a:t>
            </a:r>
          </a:p>
          <a:p>
            <a:pPr marL="456565" indent="-405765"/>
            <a:r>
              <a:rPr lang="en-US" sz="3200" dirty="0">
                <a:solidFill>
                  <a:schemeClr val="tx1"/>
                </a:solidFill>
              </a:rPr>
              <a:t>Counseling</a:t>
            </a:r>
          </a:p>
          <a:p>
            <a:pPr marL="456565" indent="-405765"/>
            <a:r>
              <a:rPr lang="en-US" sz="3200" dirty="0">
                <a:solidFill>
                  <a:schemeClr val="tx1"/>
                </a:solidFill>
              </a:rPr>
              <a:t>Audiological interventions</a:t>
            </a:r>
          </a:p>
          <a:p>
            <a:pPr marL="456565" indent="-405765"/>
            <a:r>
              <a:rPr lang="en-US" sz="3200" dirty="0">
                <a:solidFill>
                  <a:schemeClr val="tx1"/>
                </a:solidFill>
              </a:rPr>
              <a:t>Special instruction</a:t>
            </a:r>
          </a:p>
          <a:p>
            <a:pPr marL="456565" indent="-405765"/>
            <a:r>
              <a:rPr lang="en-US" sz="3200" dirty="0">
                <a:solidFill>
                  <a:schemeClr val="tx1"/>
                </a:solidFill>
              </a:rPr>
              <a:t>Therapy</a:t>
            </a:r>
          </a:p>
          <a:p>
            <a:pPr marL="456565" indent="-405765"/>
            <a:r>
              <a:rPr lang="en-US" sz="3200" dirty="0">
                <a:solidFill>
                  <a:schemeClr val="tx1"/>
                </a:solidFill>
              </a:rPr>
              <a:t>Connections to supports, resources and knowledge </a:t>
            </a:r>
          </a:p>
          <a:p>
            <a:pPr marL="456565" indent="-405765"/>
            <a:endParaRPr lang="en-US" dirty="0"/>
          </a:p>
        </p:txBody>
      </p:sp>
    </p:spTree>
    <p:extLst>
      <p:ext uri="{BB962C8B-B14F-4D97-AF65-F5344CB8AC3E}">
        <p14:creationId xmlns:p14="http://schemas.microsoft.com/office/powerpoint/2010/main" val="101324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1BA7-0D29-CAED-8FB9-7A61A25DC206}"/>
              </a:ext>
            </a:extLst>
          </p:cNvPr>
          <p:cNvSpPr>
            <a:spLocks noGrp="1"/>
          </p:cNvSpPr>
          <p:nvPr>
            <p:ph type="title"/>
          </p:nvPr>
        </p:nvSpPr>
        <p:spPr/>
        <p:txBody>
          <a:bodyPr/>
          <a:lstStyle/>
          <a:p>
            <a:r>
              <a:rPr lang="en-US" dirty="0"/>
              <a:t>Ohio Kindergarten Readiness Data</a:t>
            </a:r>
            <a:br>
              <a:rPr lang="en-US" dirty="0"/>
            </a:br>
            <a:r>
              <a:rPr lang="en-US" dirty="0"/>
              <a:t>Language and Literacy </a:t>
            </a:r>
          </a:p>
        </p:txBody>
      </p:sp>
      <p:sp>
        <p:nvSpPr>
          <p:cNvPr id="3" name="Text Placeholder 2">
            <a:extLst>
              <a:ext uri="{FF2B5EF4-FFF2-40B4-BE49-F238E27FC236}">
                <a16:creationId xmlns:a16="http://schemas.microsoft.com/office/drawing/2014/main" id="{2D831C6B-04FD-A294-175F-27EAA7CE8D24}"/>
              </a:ext>
            </a:extLst>
          </p:cNvPr>
          <p:cNvSpPr>
            <a:spLocks noGrp="1"/>
          </p:cNvSpPr>
          <p:nvPr>
            <p:ph type="body" idx="1"/>
          </p:nvPr>
        </p:nvSpPr>
        <p:spPr/>
        <p:txBody>
          <a:bodyPr/>
          <a:lstStyle/>
          <a:p>
            <a:r>
              <a:rPr lang="en-US" dirty="0"/>
              <a:t>62% of all Ohio students tested on-track </a:t>
            </a:r>
          </a:p>
          <a:p>
            <a:r>
              <a:rPr lang="en-US" dirty="0"/>
              <a:t>60% of DHH learners enrolled in EI prior to 6 months of age tested on-track </a:t>
            </a:r>
          </a:p>
          <a:p>
            <a:r>
              <a:rPr lang="en-US" dirty="0"/>
              <a:t>42% of DHH learners enrolled in EI after the 6-month mark tested on-track </a:t>
            </a:r>
          </a:p>
          <a:p>
            <a:r>
              <a:rPr lang="en-US" dirty="0"/>
              <a:t>(</a:t>
            </a:r>
            <a:r>
              <a:rPr lang="en-US" dirty="0" err="1"/>
              <a:t>Meinzen</a:t>
            </a:r>
            <a:r>
              <a:rPr lang="en-US" dirty="0"/>
              <a:t>-Derr &amp; Wiley, 2020) </a:t>
            </a:r>
          </a:p>
        </p:txBody>
      </p:sp>
    </p:spTree>
    <p:extLst>
      <p:ext uri="{BB962C8B-B14F-4D97-AF65-F5344CB8AC3E}">
        <p14:creationId xmlns:p14="http://schemas.microsoft.com/office/powerpoint/2010/main" val="40444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BF7B-F18D-EE8C-E636-E2B3E237F151}"/>
              </a:ext>
            </a:extLst>
          </p:cNvPr>
          <p:cNvSpPr>
            <a:spLocks noGrp="1"/>
          </p:cNvSpPr>
          <p:nvPr>
            <p:ph type="title"/>
          </p:nvPr>
        </p:nvSpPr>
        <p:spPr/>
        <p:txBody>
          <a:bodyPr/>
          <a:lstStyle/>
          <a:p>
            <a:r>
              <a:rPr lang="en-US" dirty="0"/>
              <a:t>Philosopher Ludwig Wittgenstein </a:t>
            </a:r>
          </a:p>
        </p:txBody>
      </p:sp>
      <p:sp>
        <p:nvSpPr>
          <p:cNvPr id="3" name="Text Placeholder 2">
            <a:extLst>
              <a:ext uri="{FF2B5EF4-FFF2-40B4-BE49-F238E27FC236}">
                <a16:creationId xmlns:a16="http://schemas.microsoft.com/office/drawing/2014/main" id="{58DCEA6E-C985-C5A2-3765-9A1D63825505}"/>
              </a:ext>
            </a:extLst>
          </p:cNvPr>
          <p:cNvSpPr>
            <a:spLocks noGrp="1"/>
          </p:cNvSpPr>
          <p:nvPr>
            <p:ph type="body" idx="1"/>
          </p:nvPr>
        </p:nvSpPr>
        <p:spPr/>
        <p:txBody>
          <a:bodyPr/>
          <a:lstStyle/>
          <a:p>
            <a:r>
              <a:rPr lang="en-US" dirty="0"/>
              <a:t>"The limits of my language means the limits of my world." </a:t>
            </a:r>
          </a:p>
        </p:txBody>
      </p:sp>
    </p:spTree>
    <p:extLst>
      <p:ext uri="{BB962C8B-B14F-4D97-AF65-F5344CB8AC3E}">
        <p14:creationId xmlns:p14="http://schemas.microsoft.com/office/powerpoint/2010/main" val="138165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5313-296C-DB9B-0DC5-A86321F560D5}"/>
              </a:ext>
            </a:extLst>
          </p:cNvPr>
          <p:cNvSpPr>
            <a:spLocks noGrp="1"/>
          </p:cNvSpPr>
          <p:nvPr>
            <p:ph type="title"/>
          </p:nvPr>
        </p:nvSpPr>
        <p:spPr/>
        <p:txBody>
          <a:bodyPr/>
          <a:lstStyle/>
          <a:p>
            <a:r>
              <a:rPr lang="en-US" dirty="0"/>
              <a:t>Impact on Executive Function Skills </a:t>
            </a:r>
          </a:p>
        </p:txBody>
      </p:sp>
      <p:sp>
        <p:nvSpPr>
          <p:cNvPr id="3" name="Text Placeholder 2">
            <a:extLst>
              <a:ext uri="{FF2B5EF4-FFF2-40B4-BE49-F238E27FC236}">
                <a16:creationId xmlns:a16="http://schemas.microsoft.com/office/drawing/2014/main" id="{D0163A89-DAF5-F147-352D-FBE966D2CE6B}"/>
              </a:ext>
            </a:extLst>
          </p:cNvPr>
          <p:cNvSpPr>
            <a:spLocks noGrp="1"/>
          </p:cNvSpPr>
          <p:nvPr>
            <p:ph type="body" idx="1"/>
          </p:nvPr>
        </p:nvSpPr>
        <p:spPr/>
        <p:txBody>
          <a:bodyPr/>
          <a:lstStyle/>
          <a:p>
            <a:pPr marL="456565" indent="-405765"/>
            <a:r>
              <a:rPr lang="en-US" dirty="0"/>
              <a:t>Auditory deprivation does not lead to a negative impact on executive functioning skill development.</a:t>
            </a:r>
          </a:p>
          <a:p>
            <a:pPr marL="456565" indent="-405765"/>
            <a:r>
              <a:rPr lang="en-US" dirty="0"/>
              <a:t>Language deprivation does lead to a negative impact on executive functioning skill development.</a:t>
            </a:r>
          </a:p>
          <a:p>
            <a:pPr marL="456565" indent="-405765"/>
            <a:r>
              <a:rPr lang="en-US" dirty="0"/>
              <a:t>(Hall, Eigsti, </a:t>
            </a:r>
            <a:r>
              <a:rPr lang="en-US" dirty="0" err="1"/>
              <a:t>Bortgeld</a:t>
            </a:r>
            <a:r>
              <a:rPr lang="en-US" dirty="0"/>
              <a:t>, and Martin, 2017)</a:t>
            </a:r>
          </a:p>
        </p:txBody>
      </p:sp>
    </p:spTree>
    <p:extLst>
      <p:ext uri="{BB962C8B-B14F-4D97-AF65-F5344CB8AC3E}">
        <p14:creationId xmlns:p14="http://schemas.microsoft.com/office/powerpoint/2010/main" val="47230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42F-52D5-0786-295D-DAE06A40FA16}"/>
              </a:ext>
            </a:extLst>
          </p:cNvPr>
          <p:cNvSpPr>
            <a:spLocks noGrp="1"/>
          </p:cNvSpPr>
          <p:nvPr>
            <p:ph type="title"/>
          </p:nvPr>
        </p:nvSpPr>
        <p:spPr/>
        <p:txBody>
          <a:bodyPr/>
          <a:lstStyle/>
          <a:p>
            <a:r>
              <a:rPr lang="en-US" dirty="0"/>
              <a:t>Quote by Duke and Cartwright, 2021</a:t>
            </a:r>
          </a:p>
        </p:txBody>
      </p:sp>
      <p:sp>
        <p:nvSpPr>
          <p:cNvPr id="3" name="Text Placeholder 2">
            <a:extLst>
              <a:ext uri="{FF2B5EF4-FFF2-40B4-BE49-F238E27FC236}">
                <a16:creationId xmlns:a16="http://schemas.microsoft.com/office/drawing/2014/main" id="{B1693E01-4AE0-C67D-09DF-D45A88F53EFB}"/>
              </a:ext>
            </a:extLst>
          </p:cNvPr>
          <p:cNvSpPr>
            <a:spLocks noGrp="1"/>
          </p:cNvSpPr>
          <p:nvPr>
            <p:ph type="body" idx="1"/>
          </p:nvPr>
        </p:nvSpPr>
        <p:spPr/>
        <p:txBody>
          <a:bodyPr/>
          <a:lstStyle/>
          <a:p>
            <a:pPr marL="456565" indent="-405765"/>
            <a:r>
              <a:rPr lang="en-US" dirty="0"/>
              <a:t>"Skilled readers are highly active, strategic, and engaged, deploying executive skills to manage the reading process." </a:t>
            </a:r>
          </a:p>
        </p:txBody>
      </p:sp>
    </p:spTree>
    <p:extLst>
      <p:ext uri="{BB962C8B-B14F-4D97-AF65-F5344CB8AC3E}">
        <p14:creationId xmlns:p14="http://schemas.microsoft.com/office/powerpoint/2010/main" val="8580433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34E4F21FBB21498DCA71E40D83B855" ma:contentTypeVersion="5" ma:contentTypeDescription="Create a new document." ma:contentTypeScope="" ma:versionID="6d4f022013f426d1cd3c69920d6d7b6f">
  <xsd:schema xmlns:xsd="http://www.w3.org/2001/XMLSchema" xmlns:xs="http://www.w3.org/2001/XMLSchema" xmlns:p="http://schemas.microsoft.com/office/2006/metadata/properties" xmlns:ns2="a13d1401-fb8b-4d40-9889-dc0e6164f81a" targetNamespace="http://schemas.microsoft.com/office/2006/metadata/properties" ma:root="true" ma:fieldsID="303874da61609996f3d827af2437c791" ns2:_="">
    <xsd:import namespace="a13d1401-fb8b-4d40-9889-dc0e6164f8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1401-fb8b-4d40-9889-dc0e6164f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8D7A1-6753-4B54-BE14-4416AAC89700}">
  <ds:schemaRefs>
    <ds:schemaRef ds:uri="http://schemas.microsoft.com/sharepoint/v3/contenttype/forms"/>
  </ds:schemaRefs>
</ds:datastoreItem>
</file>

<file path=customXml/itemProps2.xml><?xml version="1.0" encoding="utf-8"?>
<ds:datastoreItem xmlns:ds="http://schemas.openxmlformats.org/officeDocument/2006/customXml" ds:itemID="{FD159BCC-7E08-4BF9-B63B-4CDFEB502C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B43C76-FE21-45AD-8BDF-06A4C5848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1401-fb8b-4d40-9889-dc0e6164f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Unlocking the Foundations of Reading for Learners Who are Deaf or Hard of Hearing</vt:lpstr>
      <vt:lpstr>Language Consideration </vt:lpstr>
      <vt:lpstr>Learning Objectives </vt:lpstr>
      <vt:lpstr>Early Intervention Services </vt:lpstr>
      <vt:lpstr>Ohio Kindergarten Readiness Data Language and Literacy </vt:lpstr>
      <vt:lpstr>Philosopher Ludwig Wittgenstein </vt:lpstr>
      <vt:lpstr>Impact on Executive Function Skills </vt:lpstr>
      <vt:lpstr>Quote by Duke and Cartwright, 2021</vt:lpstr>
      <vt:lpstr>Active View of Reading </vt:lpstr>
      <vt:lpstr>Executive Functioning Skills </vt:lpstr>
      <vt:lpstr>Disability Representation in Children's Literature </vt:lpstr>
      <vt:lpstr>Impact of Quality of Instruction </vt:lpstr>
      <vt:lpstr>High Expectations </vt:lpstr>
      <vt:lpstr>Presume Competence </vt:lpstr>
      <vt:lpstr>Learning Check</vt:lpstr>
      <vt:lpstr>Ways to 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166</cp:revision>
  <dcterms:modified xsi:type="dcterms:W3CDTF">2024-01-31T18:37:42Z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0x0101003D34E4F21FBB21498DCA71E40D83B855</vt:lpwstr>
  </property>
  <property fmtid="{D5CDD505-2E9C-101B-9397-08002B2CF9AE}" pid="3" name="Order">
    <vt:r8>2200</vt:r8>
  </property>
</Properties>
</file>