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5" r:id="rId2"/>
  </p:sldMasterIdLst>
  <p:notesMasterIdLst>
    <p:notesMasterId r:id="rId28"/>
  </p:notesMasterIdLst>
  <p:handoutMasterIdLst>
    <p:handoutMasterId r:id="rId29"/>
  </p:handoutMasterIdLst>
  <p:sldIdLst>
    <p:sldId id="256" r:id="rId3"/>
    <p:sldId id="257" r:id="rId4"/>
    <p:sldId id="258" r:id="rId5"/>
    <p:sldId id="282" r:id="rId6"/>
    <p:sldId id="260" r:id="rId7"/>
    <p:sldId id="283"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4" r:id="rId2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0" roundtripDataSignature="AMtx7mjsvna53yPJTS1YL4jBtpwY3VMX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0"/>
    <p:restoredTop sz="75090"/>
  </p:normalViewPr>
  <p:slideViewPr>
    <p:cSldViewPr snapToGrid="0" snapToObjects="1">
      <p:cViewPr>
        <p:scale>
          <a:sx n="70" d="100"/>
          <a:sy n="70" d="100"/>
        </p:scale>
        <p:origin x="704"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2" d="100"/>
          <a:sy n="72" d="100"/>
        </p:scale>
        <p:origin x="238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customschemas.google.com/relationships/presentationmetadata" Target="metadata"/><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61355-098B-4E43-96FE-477B811BBA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A4E9F0-5AEB-5D48-829A-C43EB3B6BF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D87802-BBB9-BA42-8AA6-6BBD5344C077}" type="datetimeFigureOut">
              <a:rPr lang="en-US" smtClean="0"/>
              <a:t>12/18/19</a:t>
            </a:fld>
            <a:endParaRPr lang="en-US"/>
          </a:p>
        </p:txBody>
      </p:sp>
      <p:sp>
        <p:nvSpPr>
          <p:cNvPr id="4" name="Footer Placeholder 3">
            <a:extLst>
              <a:ext uri="{FF2B5EF4-FFF2-40B4-BE49-F238E27FC236}">
                <a16:creationId xmlns:a16="http://schemas.microsoft.com/office/drawing/2014/main" id="{D0AE70BA-9344-124A-9569-C4B15232F8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1CEFA2-6666-1F44-9E32-71E0F3E84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C6D292-EEAA-4044-B45F-FF43C7DB5CEE}" type="slidenum">
              <a:rPr lang="en-US" smtClean="0"/>
              <a:t>‹#›</a:t>
            </a:fld>
            <a:endParaRPr lang="en-US"/>
          </a:p>
        </p:txBody>
      </p:sp>
    </p:spTree>
    <p:extLst>
      <p:ext uri="{BB962C8B-B14F-4D97-AF65-F5344CB8AC3E}">
        <p14:creationId xmlns:p14="http://schemas.microsoft.com/office/powerpoint/2010/main" val="2474894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eafandblindoutreach.org/about-us/who-we-ar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800" b="1" dirty="0">
                <a:solidFill>
                  <a:srgbClr val="212529"/>
                </a:solidFill>
                <a:latin typeface="Avenir"/>
                <a:ea typeface="Avenir"/>
                <a:cs typeface="Avenir"/>
                <a:sym typeface="Avenir"/>
              </a:rPr>
              <a:t>The Outreach Center for Deafness and Blindness Mission</a:t>
            </a:r>
            <a:endParaRPr sz="1800" b="1" dirty="0">
              <a:solidFill>
                <a:srgbClr val="212529"/>
              </a:solidFill>
              <a:latin typeface="Avenir"/>
              <a:ea typeface="Avenir"/>
              <a:cs typeface="Avenir"/>
              <a:sym typeface="Avenir"/>
            </a:endParaRPr>
          </a:p>
          <a:p>
            <a:pPr marL="0" lvl="0" indent="0" algn="l" rtl="0">
              <a:lnSpc>
                <a:spcPct val="115000"/>
              </a:lnSpc>
              <a:spcBef>
                <a:spcPts val="600"/>
              </a:spcBef>
              <a:spcAft>
                <a:spcPts val="0"/>
              </a:spcAft>
              <a:buNone/>
            </a:pPr>
            <a:r>
              <a:rPr lang="en-US" sz="1200" dirty="0">
                <a:solidFill>
                  <a:srgbClr val="212529"/>
                </a:solidFill>
                <a:latin typeface="Avenir"/>
                <a:ea typeface="Avenir"/>
                <a:cs typeface="Avenir"/>
                <a:sym typeface="Avenir"/>
              </a:rPr>
              <a:t>The Outreach Center for Deafness and Blindness increases access, communication, and equity for learners who are deaf, hard of hearing, blind, or visually impaired. We do this by connecting resources and providing training for professionals and fostering relationships to equip communities to support families and learners where they are, with what they need, when they need it to learn, grow, and live their best lives.</a:t>
            </a:r>
            <a:endParaRPr sz="1200" dirty="0">
              <a:solidFill>
                <a:srgbClr val="212529"/>
              </a:solidFill>
              <a:latin typeface="Avenir"/>
              <a:ea typeface="Avenir"/>
              <a:cs typeface="Avenir"/>
              <a:sym typeface="Avenir"/>
            </a:endParaRPr>
          </a:p>
          <a:p>
            <a:pPr marL="0" lvl="0" indent="0" algn="l" rtl="0">
              <a:lnSpc>
                <a:spcPct val="115000"/>
              </a:lnSpc>
              <a:spcBef>
                <a:spcPts val="1200"/>
              </a:spcBef>
              <a:spcAft>
                <a:spcPts val="0"/>
              </a:spcAft>
              <a:buNone/>
            </a:pPr>
            <a:r>
              <a:rPr lang="en-US" sz="1200" dirty="0">
                <a:solidFill>
                  <a:schemeClr val="dk1"/>
                </a:solidFill>
                <a:latin typeface="Avenir"/>
                <a:ea typeface="Avenir"/>
                <a:cs typeface="Avenir"/>
                <a:sym typeface="Avenir"/>
              </a:rPr>
              <a:t>Guided by the belief that increasing access to information promotes independence</a:t>
            </a:r>
            <a:r>
              <a:rPr lang="en-US" sz="1200" dirty="0">
                <a:solidFill>
                  <a:srgbClr val="212121"/>
                </a:solidFill>
                <a:latin typeface="Avenir"/>
                <a:ea typeface="Avenir"/>
                <a:cs typeface="Avenir"/>
                <a:sym typeface="Avenir"/>
              </a:rPr>
              <a:t>, </a:t>
            </a:r>
            <a:r>
              <a:rPr lang="en-US" sz="1200" dirty="0">
                <a:solidFill>
                  <a:schemeClr val="dk1"/>
                </a:solidFill>
                <a:latin typeface="Avenir"/>
                <a:ea typeface="Avenir"/>
                <a:cs typeface="Avenir"/>
                <a:sym typeface="Avenir"/>
              </a:rPr>
              <a:t>the </a:t>
            </a:r>
            <a:r>
              <a:rPr lang="en-US" sz="1200" i="1" dirty="0">
                <a:solidFill>
                  <a:schemeClr val="dk1"/>
                </a:solidFill>
                <a:latin typeface="Avenir"/>
                <a:ea typeface="Avenir"/>
                <a:cs typeface="Avenir"/>
                <a:sym typeface="Avenir"/>
              </a:rPr>
              <a:t>Promoting Access for People Who are Deaf, Hard of Hearing, Blind, or Visually Impaired </a:t>
            </a:r>
            <a:r>
              <a:rPr lang="en-US" sz="1200" dirty="0">
                <a:solidFill>
                  <a:schemeClr val="dk1"/>
                </a:solidFill>
                <a:latin typeface="Avenir"/>
                <a:ea typeface="Avenir"/>
                <a:cs typeface="Avenir"/>
                <a:sym typeface="Avenir"/>
              </a:rPr>
              <a:t>training module is a collection of introductory information, evidence-based strategies, and scenarios at home, at school, and in the community designed to build confidence and comfort for anyone communicating or connecting with people who are deaf, hard of hearing, blind, or visually impaired. Hear authentic perspectives from individuals, their families, community members, co-workers, educators, and others who touch their lives. From gaining insights, to learning basic strategies that can impact how a person receives information about their world using sensory information, this self-paced module combines important information together in one place.</a:t>
            </a:r>
            <a:endParaRPr sz="1200" dirty="0">
              <a:solidFill>
                <a:schemeClr val="dk1"/>
              </a:solidFill>
              <a:latin typeface="Avenir"/>
              <a:ea typeface="Avenir"/>
              <a:cs typeface="Avenir"/>
              <a:sym typeface="Avenir"/>
            </a:endParaRPr>
          </a:p>
          <a:p>
            <a:pPr marL="0" lvl="0" indent="0" algn="l" rtl="0">
              <a:lnSpc>
                <a:spcPct val="115000"/>
              </a:lnSpc>
              <a:spcBef>
                <a:spcPts val="0"/>
              </a:spcBef>
              <a:spcAft>
                <a:spcPts val="0"/>
              </a:spcAft>
              <a:buNone/>
            </a:pPr>
            <a:endParaRPr sz="1200" dirty="0">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r>
              <a:rPr lang="en-US" sz="1800" b="1" dirty="0">
                <a:solidFill>
                  <a:schemeClr val="dk1"/>
                </a:solidFill>
                <a:latin typeface="Avenir"/>
                <a:ea typeface="Avenir"/>
                <a:cs typeface="Avenir"/>
                <a:sym typeface="Avenir"/>
              </a:rPr>
              <a:t>Facilitator Tips</a:t>
            </a:r>
            <a:endParaRPr sz="1800" b="1" dirty="0">
              <a:solidFill>
                <a:schemeClr val="dk1"/>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Avenir"/>
                <a:ea typeface="Avenir"/>
                <a:cs typeface="Avenir"/>
                <a:sym typeface="Avenir"/>
              </a:rPr>
              <a:t>Reviewing the module will allow the facilitator to plan the training and understand the overall outcomes and goals pertaining to their audience. </a:t>
            </a:r>
            <a:endParaRPr sz="1200" dirty="0">
              <a:solidFill>
                <a:schemeClr val="dk1"/>
              </a:solidFill>
              <a:latin typeface="Avenir"/>
              <a:ea typeface="Avenir"/>
              <a:cs typeface="Avenir"/>
              <a:sym typeface="Avenir"/>
            </a:endParaRPr>
          </a:p>
          <a:p>
            <a:pPr marL="457200" lvl="0" indent="-304800" algn="l" rtl="0">
              <a:lnSpc>
                <a:spcPct val="115000"/>
              </a:lnSpc>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Review the resources on the </a:t>
            </a:r>
            <a:r>
              <a:rPr lang="en-US" sz="1200" i="1" dirty="0">
                <a:solidFill>
                  <a:schemeClr val="dk1"/>
                </a:solidFill>
                <a:latin typeface="Avenir"/>
                <a:ea typeface="Avenir"/>
                <a:cs typeface="Avenir"/>
                <a:sym typeface="Avenir"/>
              </a:rPr>
              <a:t>Additional Resources</a:t>
            </a:r>
            <a:r>
              <a:rPr lang="en-US" sz="1200" dirty="0">
                <a:solidFill>
                  <a:schemeClr val="dk1"/>
                </a:solidFill>
                <a:latin typeface="Avenir"/>
                <a:ea typeface="Avenir"/>
                <a:cs typeface="Avenir"/>
                <a:sym typeface="Avenir"/>
              </a:rPr>
              <a:t> slide and prepare to highlight those that are most applicable to the participants and the modules. </a:t>
            </a:r>
            <a:endParaRPr sz="1200" dirty="0">
              <a:solidFill>
                <a:schemeClr val="dk1"/>
              </a:solidFill>
              <a:latin typeface="Avenir"/>
              <a:ea typeface="Avenir"/>
              <a:cs typeface="Avenir"/>
              <a:sym typeface="Avenir"/>
            </a:endParaRPr>
          </a:p>
          <a:p>
            <a:pPr marL="457200" lvl="0" indent="-304800" algn="l" rtl="0">
              <a:lnSpc>
                <a:spcPct val="115000"/>
              </a:lnSpc>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Plan the pacing of the module session or sessions:</a:t>
            </a:r>
            <a:endParaRPr sz="1200" dirty="0">
              <a:solidFill>
                <a:schemeClr val="dk1"/>
              </a:solidFill>
              <a:latin typeface="Avenir"/>
              <a:ea typeface="Avenir"/>
              <a:cs typeface="Avenir"/>
              <a:sym typeface="Avenir"/>
            </a:endParaRPr>
          </a:p>
          <a:p>
            <a:pPr marL="914400" lvl="1" indent="-304800" algn="l" rtl="0">
              <a:lnSpc>
                <a:spcPct val="115000"/>
              </a:lnSpc>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Prior to the session, outline the amount of time that will be spent on each section in order to maintain the time schedule.</a:t>
            </a:r>
            <a:endParaRPr sz="1200" dirty="0">
              <a:solidFill>
                <a:schemeClr val="dk1"/>
              </a:solidFill>
              <a:latin typeface="Avenir"/>
              <a:ea typeface="Avenir"/>
              <a:cs typeface="Avenir"/>
              <a:sym typeface="Avenir"/>
            </a:endParaRPr>
          </a:p>
          <a:p>
            <a:pPr marL="914400" lvl="1" indent="-304800" algn="l" rtl="0">
              <a:lnSpc>
                <a:spcPct val="115000"/>
              </a:lnSpc>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Ask participants to introduce themselves and briefly explain what they hope to gain from the module/session.</a:t>
            </a:r>
            <a:endParaRPr sz="1200" dirty="0">
              <a:solidFill>
                <a:schemeClr val="dk1"/>
              </a:solidFill>
              <a:latin typeface="Avenir"/>
              <a:ea typeface="Avenir"/>
              <a:cs typeface="Avenir"/>
              <a:sym typeface="Avenir"/>
            </a:endParaRPr>
          </a:p>
          <a:p>
            <a:pPr marL="457200" lvl="0" indent="-304800" algn="l" rtl="0">
              <a:lnSpc>
                <a:spcPct val="115000"/>
              </a:lnSpc>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Consider inviting personnel to participate in the training from your organization or create a multi-agency approach</a:t>
            </a:r>
            <a:endParaRPr sz="1200" dirty="0">
              <a:solidFill>
                <a:schemeClr val="dk1"/>
              </a:solidFill>
              <a:latin typeface="Avenir"/>
              <a:ea typeface="Avenir"/>
              <a:cs typeface="Avenir"/>
              <a:sym typeface="Avenir"/>
            </a:endParaRPr>
          </a:p>
          <a:p>
            <a:pPr marL="457200" lvl="0" indent="-304800" algn="l" rtl="0">
              <a:lnSpc>
                <a:spcPct val="115000"/>
              </a:lnSpc>
              <a:spcBef>
                <a:spcPts val="0"/>
              </a:spcBef>
              <a:spcAft>
                <a:spcPts val="0"/>
              </a:spcAft>
              <a:buClr>
                <a:schemeClr val="dk1"/>
              </a:buClr>
              <a:buSzPts val="1200"/>
              <a:buFont typeface="Avenir"/>
              <a:buChar char="●"/>
            </a:pPr>
            <a:r>
              <a:rPr lang="en-US" sz="1200" i="1" dirty="0">
                <a:solidFill>
                  <a:schemeClr val="dk1"/>
                </a:solidFill>
                <a:latin typeface="Avenir"/>
                <a:ea typeface="Avenir"/>
                <a:cs typeface="Avenir"/>
                <a:sym typeface="Avenir"/>
              </a:rPr>
              <a:t>Facilitator Talking Points</a:t>
            </a:r>
            <a:r>
              <a:rPr lang="en-US" sz="1200" dirty="0">
                <a:solidFill>
                  <a:schemeClr val="dk1"/>
                </a:solidFill>
                <a:latin typeface="Avenir"/>
                <a:ea typeface="Avenir"/>
                <a:cs typeface="Avenir"/>
                <a:sym typeface="Avenir"/>
              </a:rPr>
              <a:t> provide additional information related to the bullet points on the slide </a:t>
            </a:r>
            <a:endParaRPr sz="1200" dirty="0">
              <a:solidFill>
                <a:schemeClr val="dk1"/>
              </a:solidFill>
              <a:latin typeface="Avenir"/>
              <a:ea typeface="Avenir"/>
              <a:cs typeface="Avenir"/>
              <a:sym typeface="Avenir"/>
            </a:endParaRPr>
          </a:p>
          <a:p>
            <a:pPr marL="457200" lvl="0" indent="-304800" algn="l" rtl="0">
              <a:lnSpc>
                <a:spcPct val="115000"/>
              </a:lnSpc>
              <a:spcBef>
                <a:spcPts val="0"/>
              </a:spcBef>
              <a:spcAft>
                <a:spcPts val="0"/>
              </a:spcAft>
              <a:buClr>
                <a:schemeClr val="dk1"/>
              </a:buClr>
              <a:buSzPts val="1200"/>
              <a:buFont typeface="Avenir"/>
              <a:buChar char="●"/>
            </a:pPr>
            <a:r>
              <a:rPr lang="en-US" sz="1200" i="1" dirty="0">
                <a:solidFill>
                  <a:schemeClr val="dk1"/>
                </a:solidFill>
                <a:latin typeface="Avenir"/>
                <a:ea typeface="Avenir"/>
                <a:cs typeface="Avenir"/>
                <a:sym typeface="Avenir"/>
              </a:rPr>
              <a:t>Facilitator Notes </a:t>
            </a:r>
            <a:r>
              <a:rPr lang="en-US" sz="1200" dirty="0">
                <a:solidFill>
                  <a:schemeClr val="dk1"/>
                </a:solidFill>
                <a:latin typeface="Avenir"/>
                <a:ea typeface="Avenir"/>
                <a:cs typeface="Avenir"/>
                <a:sym typeface="Avenir"/>
              </a:rPr>
              <a:t>are points you may want to highlight and guidance for you as the facilitator as you lead others through the modules.</a:t>
            </a:r>
            <a:endParaRPr sz="1200" dirty="0">
              <a:solidFill>
                <a:schemeClr val="dk1"/>
              </a:solidFill>
              <a:latin typeface="Avenir"/>
              <a:ea typeface="Avenir"/>
              <a:cs typeface="Avenir"/>
              <a:sym typeface="Avenir"/>
            </a:endParaRPr>
          </a:p>
          <a:p>
            <a:pPr marL="0" lvl="0" indent="0" algn="l" rtl="0">
              <a:lnSpc>
                <a:spcPct val="115000"/>
              </a:lnSpc>
              <a:spcBef>
                <a:spcPts val="0"/>
              </a:spcBef>
              <a:spcAft>
                <a:spcPts val="0"/>
              </a:spcAft>
              <a:buNone/>
            </a:pPr>
            <a:r>
              <a:rPr lang="en-US" sz="1200" dirty="0">
                <a:solidFill>
                  <a:schemeClr val="dk1"/>
                </a:solidFill>
                <a:latin typeface="Avenir"/>
                <a:ea typeface="Avenir"/>
                <a:cs typeface="Avenir"/>
                <a:sym typeface="Avenir"/>
              </a:rPr>
              <a:t>*</a:t>
            </a:r>
            <a:r>
              <a:rPr lang="en-US" sz="1200" i="1" dirty="0">
                <a:solidFill>
                  <a:schemeClr val="dk1"/>
                </a:solidFill>
                <a:latin typeface="Avenir"/>
                <a:ea typeface="Avenir"/>
                <a:cs typeface="Avenir"/>
                <a:sym typeface="Avenir"/>
              </a:rPr>
              <a:t>Facilitator Notes</a:t>
            </a:r>
            <a:r>
              <a:rPr lang="en-US" sz="1200" dirty="0">
                <a:solidFill>
                  <a:schemeClr val="dk1"/>
                </a:solidFill>
                <a:latin typeface="Avenir"/>
                <a:ea typeface="Avenir"/>
                <a:cs typeface="Avenir"/>
                <a:sym typeface="Avenir"/>
              </a:rPr>
              <a:t> and </a:t>
            </a:r>
            <a:r>
              <a:rPr lang="en-US" sz="1200" i="1" dirty="0">
                <a:solidFill>
                  <a:schemeClr val="dk1"/>
                </a:solidFill>
                <a:latin typeface="Avenir"/>
                <a:ea typeface="Avenir"/>
                <a:cs typeface="Avenir"/>
                <a:sym typeface="Avenir"/>
              </a:rPr>
              <a:t>Facilitator Talking Points</a:t>
            </a:r>
            <a:r>
              <a:rPr lang="en-US" sz="1200" dirty="0">
                <a:solidFill>
                  <a:schemeClr val="dk1"/>
                </a:solidFill>
                <a:latin typeface="Avenir"/>
                <a:ea typeface="Avenir"/>
                <a:cs typeface="Avenir"/>
                <a:sym typeface="Avenir"/>
              </a:rPr>
              <a:t> are located in the notes section of  the slides*</a:t>
            </a:r>
            <a:endParaRPr sz="1200" dirty="0">
              <a:solidFill>
                <a:schemeClr val="dk1"/>
              </a:solidFill>
              <a:latin typeface="Avenir"/>
              <a:ea typeface="Avenir"/>
              <a:cs typeface="Avenir"/>
              <a:sym typeface="Avenir"/>
            </a:endParaRPr>
          </a:p>
          <a:p>
            <a:pPr marL="0" lvl="0" indent="0" algn="l" rtl="0">
              <a:lnSpc>
                <a:spcPct val="115000"/>
              </a:lnSpc>
              <a:spcBef>
                <a:spcPts val="0"/>
              </a:spcBef>
              <a:spcAft>
                <a:spcPts val="0"/>
              </a:spcAft>
              <a:buNone/>
            </a:pPr>
            <a:endParaRPr dirty="0"/>
          </a:p>
        </p:txBody>
      </p:sp>
      <p:sp>
        <p:nvSpPr>
          <p:cNvPr id="44" name="Google Shape;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b57ebea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b57ebeadc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Avenir"/>
                <a:ea typeface="Avenir"/>
                <a:cs typeface="Avenir"/>
                <a:sym typeface="Avenir"/>
              </a:rPr>
              <a:t>Facilitator Note</a:t>
            </a:r>
            <a:endParaRPr sz="1800" b="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1200">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US" sz="1200">
                <a:solidFill>
                  <a:schemeClr val="dk1"/>
                </a:solidFill>
                <a:latin typeface="Avenir"/>
                <a:ea typeface="Avenir"/>
                <a:cs typeface="Avenir"/>
                <a:sym typeface="Avenir"/>
              </a:rPr>
              <a:t>This format overview gives the participants a general idea about what to expect for each section of the module and chance to ask any clarifying questions.</a:t>
            </a:r>
            <a:endParaRPr sz="1200">
              <a:solidFill>
                <a:schemeClr val="dk1"/>
              </a:solidFill>
              <a:latin typeface="Avenir"/>
              <a:ea typeface="Avenir"/>
              <a:cs typeface="Avenir"/>
              <a:sym typeface="Aveni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b57ebead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b57ebead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Avenir"/>
                <a:ea typeface="Avenir"/>
                <a:cs typeface="Avenir"/>
                <a:sym typeface="Avenir"/>
              </a:rPr>
              <a:t>Facilitator Note</a:t>
            </a:r>
            <a:endParaRPr sz="1800" b="1">
              <a:latin typeface="Avenir"/>
              <a:ea typeface="Avenir"/>
              <a:cs typeface="Avenir"/>
              <a:sym typeface="Avenir"/>
            </a:endParaRPr>
          </a:p>
          <a:p>
            <a:pPr marL="0" lvl="0" indent="0" algn="l" rtl="0">
              <a:spcBef>
                <a:spcPts val="0"/>
              </a:spcBef>
              <a:spcAft>
                <a:spcPts val="0"/>
              </a:spcAft>
              <a:buNone/>
            </a:pPr>
            <a:endParaRPr sz="1200">
              <a:latin typeface="Avenir"/>
              <a:ea typeface="Avenir"/>
              <a:cs typeface="Avenir"/>
              <a:sym typeface="Avenir"/>
            </a:endParaRPr>
          </a:p>
          <a:p>
            <a:pPr marL="0" lvl="0" indent="0" algn="l" rtl="0">
              <a:spcBef>
                <a:spcPts val="0"/>
              </a:spcBef>
              <a:spcAft>
                <a:spcPts val="0"/>
              </a:spcAft>
              <a:buNone/>
            </a:pPr>
            <a:r>
              <a:rPr lang="en-US" sz="1200">
                <a:latin typeface="Avenir"/>
                <a:ea typeface="Avenir"/>
                <a:cs typeface="Avenir"/>
                <a:sym typeface="Avenir"/>
              </a:rPr>
              <a:t>The first step to completing the module together is getting everyone registered. This process can take a little bit of time depending on the participant’s comfort level. The following slides are intended to provide visual support for each step of the process.</a:t>
            </a:r>
            <a:endParaRPr sz="1200">
              <a:latin typeface="Avenir"/>
              <a:ea typeface="Avenir"/>
              <a:cs typeface="Avenir"/>
              <a:sym typeface="Avenir"/>
            </a:endParaRPr>
          </a:p>
          <a:p>
            <a:pPr marL="0" lvl="0" indent="0" algn="l" rtl="0">
              <a:spcBef>
                <a:spcPts val="0"/>
              </a:spcBef>
              <a:spcAft>
                <a:spcPts val="0"/>
              </a:spcAft>
              <a:buNone/>
            </a:pPr>
            <a:endParaRPr sz="1200">
              <a:latin typeface="Avenir"/>
              <a:ea typeface="Avenir"/>
              <a:cs typeface="Avenir"/>
              <a:sym typeface="Avenir"/>
            </a:endParaRPr>
          </a:p>
          <a:p>
            <a:pPr marL="0" lvl="0" indent="0" algn="l" rtl="0">
              <a:spcBef>
                <a:spcPts val="0"/>
              </a:spcBef>
              <a:spcAft>
                <a:spcPts val="0"/>
              </a:spcAft>
              <a:buNone/>
            </a:pPr>
            <a:r>
              <a:rPr lang="en-US" sz="1200">
                <a:latin typeface="Avenir"/>
                <a:ea typeface="Avenir"/>
                <a:cs typeface="Avenir"/>
                <a:sym typeface="Avenir"/>
              </a:rPr>
              <a:t>Once registered, each participant can being the twelve question pre-assessment and move onto viewing the Introduction (Time- 9:39).</a:t>
            </a:r>
            <a:endParaRPr sz="1200">
              <a:latin typeface="Avenir"/>
              <a:ea typeface="Avenir"/>
              <a:cs typeface="Avenir"/>
              <a:sym typeface="Aveni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b57ebead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b57ebead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Avenir"/>
                <a:ea typeface="Avenir"/>
                <a:cs typeface="Avenir"/>
                <a:sym typeface="Avenir"/>
              </a:rPr>
              <a:t>Facilitator Note</a:t>
            </a:r>
            <a:endParaRPr sz="1800" b="1">
              <a:latin typeface="Avenir"/>
              <a:ea typeface="Avenir"/>
              <a:cs typeface="Avenir"/>
              <a:sym typeface="Avenir"/>
            </a:endParaRPr>
          </a:p>
          <a:p>
            <a:pPr marL="0" lvl="0" indent="0" algn="l" rtl="0">
              <a:spcBef>
                <a:spcPts val="0"/>
              </a:spcBef>
              <a:spcAft>
                <a:spcPts val="0"/>
              </a:spcAft>
              <a:buNone/>
            </a:pPr>
            <a:endParaRPr sz="1200">
              <a:latin typeface="Avenir"/>
              <a:ea typeface="Avenir"/>
              <a:cs typeface="Avenir"/>
              <a:sym typeface="Avenir"/>
            </a:endParaRPr>
          </a:p>
          <a:p>
            <a:pPr marL="0" lvl="0" indent="0" algn="l" rtl="0">
              <a:spcBef>
                <a:spcPts val="0"/>
              </a:spcBef>
              <a:spcAft>
                <a:spcPts val="0"/>
              </a:spcAft>
              <a:buNone/>
            </a:pPr>
            <a:r>
              <a:rPr lang="en-US" sz="1200">
                <a:latin typeface="Avenir"/>
                <a:ea typeface="Avenir"/>
                <a:cs typeface="Avenir"/>
                <a:sym typeface="Avenir"/>
              </a:rPr>
              <a:t>All participants must register in the system (even those who already have an account with OCALI). The information does not expire and is available any time.</a:t>
            </a:r>
            <a:endParaRPr sz="1200">
              <a:latin typeface="Avenir"/>
              <a:ea typeface="Avenir"/>
              <a:cs typeface="Avenir"/>
              <a:sym typeface="Aveni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b57ebead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b57ebead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Avenir"/>
                <a:ea typeface="Avenir"/>
                <a:cs typeface="Avenir"/>
                <a:sym typeface="Avenir"/>
              </a:rPr>
              <a:t>Facilitator Note</a:t>
            </a:r>
            <a:endParaRPr sz="1800" b="1">
              <a:latin typeface="Avenir"/>
              <a:ea typeface="Avenir"/>
              <a:cs typeface="Avenir"/>
              <a:sym typeface="Avenir"/>
            </a:endParaRPr>
          </a:p>
          <a:p>
            <a:pPr marL="0" lvl="0" indent="0" algn="l" rtl="0">
              <a:spcBef>
                <a:spcPts val="0"/>
              </a:spcBef>
              <a:spcAft>
                <a:spcPts val="0"/>
              </a:spcAft>
              <a:buNone/>
            </a:pPr>
            <a:endParaRPr sz="1200">
              <a:latin typeface="Avenir"/>
              <a:ea typeface="Avenir"/>
              <a:cs typeface="Avenir"/>
              <a:sym typeface="Avenir"/>
            </a:endParaRPr>
          </a:p>
          <a:p>
            <a:pPr marL="0" lvl="0" indent="0" algn="l" rtl="0">
              <a:spcBef>
                <a:spcPts val="0"/>
              </a:spcBef>
              <a:spcAft>
                <a:spcPts val="0"/>
              </a:spcAft>
              <a:buNone/>
            </a:pPr>
            <a:r>
              <a:rPr lang="en-US" sz="1200">
                <a:latin typeface="Avenir"/>
                <a:ea typeface="Avenir"/>
                <a:cs typeface="Avenir"/>
                <a:sym typeface="Avenir"/>
              </a:rPr>
              <a:t>The “What is your primary professional position?” question can sometimes be a challenge for people to answer depending on their day to day responsibilities. For those who struggle, encourage them to think broadly about the work that they do and select what feels most appropriate. There is no wrong answer.</a:t>
            </a:r>
            <a:endParaRPr sz="1200">
              <a:latin typeface="Avenir"/>
              <a:ea typeface="Avenir"/>
              <a:cs typeface="Avenir"/>
              <a:sym typeface="Aveni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b57ebeadc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b57ebead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b57ebead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b57ebead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Avenir"/>
                <a:ea typeface="Avenir"/>
                <a:cs typeface="Avenir"/>
                <a:sym typeface="Avenir"/>
              </a:rPr>
              <a:t>Facilitator Note:</a:t>
            </a:r>
            <a:endParaRPr sz="1800" b="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1200">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US" sz="1200">
                <a:solidFill>
                  <a:schemeClr val="dk1"/>
                </a:solidFill>
                <a:latin typeface="Avenir"/>
                <a:ea typeface="Avenir"/>
                <a:cs typeface="Avenir"/>
                <a:sym typeface="Avenir"/>
              </a:rPr>
              <a:t>Please note that closed captioning, audio description, and an interactive transcript are available for support while viewing the videos. </a:t>
            </a:r>
            <a:endParaRPr sz="1200">
              <a:latin typeface="Avenir"/>
              <a:ea typeface="Avenir"/>
              <a:cs typeface="Avenir"/>
              <a:sym typeface="Avenir"/>
            </a:endParaRPr>
          </a:p>
          <a:p>
            <a:pPr marL="0" lvl="0" indent="0" algn="l" rtl="0">
              <a:spcBef>
                <a:spcPts val="0"/>
              </a:spcBef>
              <a:spcAft>
                <a:spcPts val="0"/>
              </a:spcAft>
              <a:buNone/>
            </a:pPr>
            <a:endParaRPr sz="1200">
              <a:latin typeface="Avenir"/>
              <a:ea typeface="Avenir"/>
              <a:cs typeface="Avenir"/>
              <a:sym typeface="Avenir"/>
            </a:endParaRPr>
          </a:p>
          <a:p>
            <a:pPr marL="0" lvl="0" indent="0" algn="l" rtl="0">
              <a:spcBef>
                <a:spcPts val="0"/>
              </a:spcBef>
              <a:spcAft>
                <a:spcPts val="0"/>
              </a:spcAft>
              <a:buNone/>
            </a:pPr>
            <a:r>
              <a:rPr lang="en-US" sz="1200">
                <a:latin typeface="Avenir"/>
                <a:ea typeface="Avenir"/>
                <a:cs typeface="Avenir"/>
                <a:sym typeface="Avenir"/>
              </a:rPr>
              <a:t>Bring the group back together once everyone has completed both the pre-assessment and Introduction. </a:t>
            </a:r>
            <a:endParaRPr sz="1200">
              <a:latin typeface="Avenir"/>
              <a:ea typeface="Avenir"/>
              <a:cs typeface="Avenir"/>
              <a:sym typeface="Aveni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Avenir"/>
                <a:ea typeface="Avenir"/>
                <a:cs typeface="Avenir"/>
                <a:sym typeface="Avenir"/>
              </a:rPr>
              <a:t>Facilitator Note</a:t>
            </a:r>
            <a:endParaRPr sz="1800" b="1" dirty="0">
              <a:latin typeface="Avenir"/>
              <a:ea typeface="Avenir"/>
              <a:cs typeface="Avenir"/>
              <a:sym typeface="Avenir"/>
            </a:endParaRPr>
          </a:p>
          <a:p>
            <a:pPr marL="0" lvl="0" indent="0" algn="l" rtl="0">
              <a:spcBef>
                <a:spcPts val="0"/>
              </a:spcBef>
              <a:spcAft>
                <a:spcPts val="0"/>
              </a:spcAft>
              <a:buNone/>
            </a:pPr>
            <a:endParaRPr sz="1200" dirty="0">
              <a:latin typeface="Avenir"/>
              <a:ea typeface="Avenir"/>
              <a:cs typeface="Avenir"/>
              <a:sym typeface="Avenir"/>
            </a:endParaRPr>
          </a:p>
          <a:p>
            <a:pPr marL="457200" lvl="0" indent="-304800" algn="l" rtl="0">
              <a:spcBef>
                <a:spcPts val="0"/>
              </a:spcBef>
              <a:spcAft>
                <a:spcPts val="0"/>
              </a:spcAft>
              <a:buSzPts val="1200"/>
              <a:buFont typeface="Avenir"/>
              <a:buAutoNum type="arabicPeriod"/>
            </a:pPr>
            <a:r>
              <a:rPr lang="en-US" sz="1200" dirty="0">
                <a:latin typeface="Avenir"/>
                <a:ea typeface="Avenir"/>
                <a:cs typeface="Avenir"/>
                <a:sym typeface="Avenir"/>
              </a:rPr>
              <a:t>Review the objectives</a:t>
            </a:r>
            <a:endParaRPr sz="1200" dirty="0">
              <a:latin typeface="Avenir"/>
              <a:ea typeface="Avenir"/>
              <a:cs typeface="Avenir"/>
              <a:sym typeface="Avenir"/>
            </a:endParaRPr>
          </a:p>
          <a:p>
            <a:pPr marL="457200" lvl="0" indent="-304800" algn="l" rtl="0">
              <a:spcBef>
                <a:spcPts val="0"/>
              </a:spcBef>
              <a:spcAft>
                <a:spcPts val="0"/>
              </a:spcAft>
              <a:buSzPts val="1200"/>
              <a:buFont typeface="Avenir"/>
              <a:buAutoNum type="arabicPeriod"/>
            </a:pPr>
            <a:r>
              <a:rPr lang="en-US" sz="1200" dirty="0">
                <a:latin typeface="Avenir"/>
                <a:ea typeface="Avenir"/>
                <a:cs typeface="Avenir"/>
                <a:sym typeface="Avenir"/>
              </a:rPr>
              <a:t>Watch Chapter 1 (Time-33:16)</a:t>
            </a:r>
            <a:endParaRPr sz="1200" dirty="0">
              <a:latin typeface="Avenir"/>
              <a:ea typeface="Avenir"/>
              <a:cs typeface="Avenir"/>
              <a:sym typeface="Avenir"/>
            </a:endParaRPr>
          </a:p>
        </p:txBody>
      </p:sp>
      <p:sp>
        <p:nvSpPr>
          <p:cNvPr id="134" name="Google Shape;13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b57ebead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b57ebead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dirty="0">
                <a:solidFill>
                  <a:schemeClr val="dk1"/>
                </a:solidFill>
                <a:latin typeface="Avenir"/>
                <a:ea typeface="Avenir"/>
                <a:cs typeface="Avenir"/>
                <a:sym typeface="Avenir"/>
              </a:rPr>
              <a:t>Facilitator Note</a:t>
            </a:r>
          </a:p>
          <a:p>
            <a:pPr marL="0" lvl="0" indent="0" algn="l" rtl="0">
              <a:spcBef>
                <a:spcPts val="0"/>
              </a:spcBef>
              <a:spcAft>
                <a:spcPts val="0"/>
              </a:spcAft>
              <a:buClr>
                <a:schemeClr val="dk1"/>
              </a:buClr>
              <a:buSzPts val="1100"/>
              <a:buFont typeface="Arial"/>
              <a:buNone/>
            </a:pPr>
            <a:r>
              <a:rPr lang="en-US" dirty="0"/>
              <a:t>Sample responses for the group discussion:</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The content in the chapter can really help open some doors for connection in my community. My son plays football with another player who has parents who are deaf. I could use information from the chapter to share with other families to increase everyone’s comfort.</a:t>
            </a:r>
          </a:p>
          <a:p>
            <a:pPr marL="171450" lvl="0" indent="-171450" algn="l" rtl="0">
              <a:spcBef>
                <a:spcPts val="0"/>
              </a:spcBef>
              <a:spcAft>
                <a:spcPts val="0"/>
              </a:spcAft>
              <a:buClr>
                <a:schemeClr val="dk1"/>
              </a:buClr>
              <a:buSzPts val="1100"/>
              <a:buFont typeface="Arial" panose="020B0604020202020204" pitchFamily="34" charset="0"/>
              <a:buChar char="•"/>
            </a:pPr>
            <a:r>
              <a:rPr lang="en-US" dirty="0"/>
              <a:t>I work with a person who has a visual impairment and we have lots of meetings. I can start using the strategy, let others know when you enter and leave a room at our next meeting to let her know when I walk into the room. I’ll also make sure to mention the strategy to other staff members.</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latin typeface="Avenir"/>
                <a:ea typeface="Avenir"/>
                <a:cs typeface="Avenir"/>
                <a:sym typeface="Avenir"/>
              </a:rPr>
              <a:t>Reflection questions that included in Chapter 1:</a:t>
            </a:r>
            <a:endParaRPr sz="1200" b="1"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latin typeface="Avenir"/>
                <a:ea typeface="Avenir"/>
                <a:cs typeface="Avenir"/>
                <a:sym typeface="Avenir"/>
              </a:rPr>
              <a:t>What are some ways you can be prepared when interacting with someone who is deaf or hard of hearing?</a:t>
            </a:r>
            <a:endParaRPr sz="1200" dirty="0">
              <a:solidFill>
                <a:schemeClr val="dk1"/>
              </a:solidFill>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latin typeface="Avenir"/>
                <a:ea typeface="Avenir"/>
                <a:cs typeface="Avenir"/>
                <a:sym typeface="Avenir"/>
              </a:rPr>
              <a:t>Model Answer: Use a phone or pen and paper to write a message.  (831-13:51)</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latin typeface="Avenir"/>
                <a:ea typeface="Avenir"/>
                <a:cs typeface="Avenir"/>
                <a:sym typeface="Avenir"/>
              </a:rPr>
              <a:t>Why is it important not to assume that someone who is deaf, hard of hearing, blind or visually impaired needs assistance in every situation?(1,428-23:48)</a:t>
            </a:r>
            <a:endParaRPr sz="1200" dirty="0">
              <a:solidFill>
                <a:schemeClr val="dk1"/>
              </a:solidFill>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latin typeface="Avenir"/>
                <a:ea typeface="Avenir"/>
                <a:cs typeface="Avenir"/>
                <a:sym typeface="Avenir"/>
              </a:rPr>
              <a:t>Model Answer:  Asking if someone would like assistance, maintains the person’s autonomy.</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latin typeface="Avenir"/>
                <a:ea typeface="Avenir"/>
                <a:cs typeface="Avenir"/>
                <a:sym typeface="Avenir"/>
              </a:rPr>
              <a:t>What are three things you can do to help build social connections? </a:t>
            </a:r>
            <a:endParaRPr sz="1200" dirty="0">
              <a:solidFill>
                <a:schemeClr val="dk1"/>
              </a:solidFill>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latin typeface="Avenir"/>
                <a:ea typeface="Avenir"/>
                <a:cs typeface="Avenir"/>
                <a:sym typeface="Avenir"/>
              </a:rPr>
              <a:t>Model Answer: Approach the person, identify yourself, and let them know when you enter or leave a room. (1,876-31:16)</a:t>
            </a:r>
            <a:endParaRPr sz="1200"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a:p>
            <a:pPr marL="0" lvl="0" indent="0" algn="l" rtl="0">
              <a:spcBef>
                <a:spcPts val="0"/>
              </a:spcBef>
              <a:spcAft>
                <a:spcPts val="0"/>
              </a:spcAft>
              <a:buNone/>
            </a:pPr>
            <a:r>
              <a:rPr lang="en-US" sz="1200" dirty="0">
                <a:solidFill>
                  <a:schemeClr val="dk1"/>
                </a:solidFill>
                <a:latin typeface="Avenir"/>
                <a:ea typeface="Avenir"/>
                <a:cs typeface="Avenir"/>
                <a:sym typeface="Avenir"/>
              </a:rPr>
              <a:t>Strategies</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Approach the person and identify yourself.</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Be aware of your body language. </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Let others know when you enter and leave a room.</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Respect each person’s choice(s).</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Be prepared</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Allow time for processing information</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Get involved</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Be an ally</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Share your experiences</a:t>
            </a:r>
            <a:endParaRPr sz="1200" dirty="0">
              <a:solidFill>
                <a:schemeClr val="dk1"/>
              </a:solidFill>
              <a:latin typeface="Avenir"/>
              <a:ea typeface="Avenir"/>
              <a:cs typeface="Avenir"/>
              <a:sym typeface="Avenir"/>
            </a:endParaRPr>
          </a:p>
          <a:p>
            <a:pPr marL="457200" lvl="0" indent="0" algn="l" rtl="0">
              <a:spcBef>
                <a:spcPts val="0"/>
              </a:spcBef>
              <a:spcAft>
                <a:spcPts val="0"/>
              </a:spcAft>
              <a:buNone/>
            </a:pPr>
            <a:endParaRPr sz="1200"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Avenir"/>
                <a:ea typeface="Avenir"/>
                <a:cs typeface="Avenir"/>
                <a:sym typeface="Avenir"/>
              </a:rPr>
              <a:t>Facilitator Note</a:t>
            </a:r>
            <a:endParaRPr sz="1800" b="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120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a:solidFill>
                  <a:schemeClr val="dk1"/>
                </a:solidFill>
                <a:latin typeface="Avenir"/>
                <a:ea typeface="Avenir"/>
                <a:cs typeface="Avenir"/>
                <a:sym typeface="Avenir"/>
              </a:rPr>
              <a:t>Review the objective</a:t>
            </a:r>
            <a:endParaRPr sz="120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a:solidFill>
                  <a:schemeClr val="dk1"/>
                </a:solidFill>
                <a:latin typeface="Avenir"/>
                <a:ea typeface="Avenir"/>
                <a:cs typeface="Avenir"/>
                <a:sym typeface="Avenir"/>
              </a:rPr>
              <a:t>Watch Chapter 1 (Time-32:51)</a:t>
            </a:r>
            <a:endParaRPr/>
          </a:p>
        </p:txBody>
      </p:sp>
      <p:sp>
        <p:nvSpPr>
          <p:cNvPr id="146" name="Google Shape;14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b57ebead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b57ebead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latin typeface="Avenir"/>
                <a:ea typeface="Avenir"/>
                <a:cs typeface="Avenir"/>
                <a:sym typeface="Avenir"/>
              </a:rPr>
              <a:t>Facilitator Note</a:t>
            </a:r>
            <a:endParaRPr sz="1800" b="1" dirty="0">
              <a:solidFill>
                <a:schemeClr val="dk1"/>
              </a:solidFill>
              <a:latin typeface="Avenir"/>
              <a:ea typeface="Avenir"/>
              <a:cs typeface="Avenir"/>
              <a:sym typeface="Avenir"/>
            </a:endParaRPr>
          </a:p>
          <a:p>
            <a:pPr marL="0" lvl="0" indent="0" algn="l" rtl="0">
              <a:spcBef>
                <a:spcPts val="0"/>
              </a:spcBef>
              <a:spcAft>
                <a:spcPts val="0"/>
              </a:spcAft>
              <a:buNone/>
            </a:pPr>
            <a:r>
              <a:rPr lang="en-US" sz="1200" dirty="0">
                <a:solidFill>
                  <a:schemeClr val="dk1"/>
                </a:solidFill>
                <a:latin typeface="Avenir"/>
                <a:ea typeface="Avenir"/>
                <a:cs typeface="Avenir"/>
                <a:sym typeface="Avenir"/>
              </a:rPr>
              <a:t>Sample responses for the group discussion:</a:t>
            </a: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Avenir"/>
                <a:ea typeface="Avenir"/>
                <a:cs typeface="Avenir"/>
                <a:sym typeface="Avenir"/>
              </a:rPr>
              <a:t>A student in the school I work in is hard of hearing. She joined an after school club that I facilitate. I’m going to keep the information about considerations for the environment in mind when I’m planning our meeting space and activities.</a:t>
            </a:r>
          </a:p>
          <a:p>
            <a:pPr marL="171450" lvl="0" indent="-171450" algn="l" rtl="0">
              <a:spcBef>
                <a:spcPts val="0"/>
              </a:spcBef>
              <a:spcAft>
                <a:spcPts val="0"/>
              </a:spcAft>
              <a:buFont typeface="Arial" panose="020B0604020202020204" pitchFamily="34" charset="0"/>
              <a:buChar char="•"/>
            </a:pPr>
            <a:r>
              <a:rPr lang="en-US" sz="1200" dirty="0">
                <a:solidFill>
                  <a:schemeClr val="dk1"/>
                </a:solidFill>
                <a:latin typeface="Avenir"/>
                <a:ea typeface="Avenir"/>
                <a:cs typeface="Avenir"/>
                <a:sym typeface="Avenir"/>
              </a:rPr>
              <a:t>My son works at a doctor’s office. I’m going to share the strategy, accessing interpreting services, so that she’s better prepared to talk about setting up an interpreter if someone needs it.</a:t>
            </a:r>
          </a:p>
          <a:p>
            <a:pPr marL="0" lvl="0" indent="0" algn="l" rtl="0">
              <a:spcBef>
                <a:spcPts val="0"/>
              </a:spcBef>
              <a:spcAft>
                <a:spcPts val="0"/>
              </a:spcAft>
              <a:buNone/>
            </a:pPr>
            <a:endParaRPr lang="en-US" sz="1200"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a:p>
            <a:pPr marL="0" lvl="0" indent="0" algn="l" rtl="0">
              <a:spcBef>
                <a:spcPts val="0"/>
              </a:spcBef>
              <a:spcAft>
                <a:spcPts val="0"/>
              </a:spcAft>
              <a:buNone/>
            </a:pPr>
            <a:r>
              <a:rPr lang="en-US" sz="1200" dirty="0">
                <a:solidFill>
                  <a:schemeClr val="dk1"/>
                </a:solidFill>
                <a:latin typeface="Avenir"/>
                <a:ea typeface="Avenir"/>
                <a:cs typeface="Avenir"/>
                <a:sym typeface="Avenir"/>
              </a:rPr>
              <a:t>Reflection questions that included in Chapter 2:</a:t>
            </a:r>
            <a:endParaRPr sz="1200"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latin typeface="Avenir"/>
                <a:ea typeface="Avenir"/>
                <a:cs typeface="Avenir"/>
                <a:sym typeface="Avenir"/>
              </a:rPr>
              <a:t>What steps are involved in the interactive process when using an interpreter? </a:t>
            </a:r>
            <a:endParaRPr sz="1200" dirty="0">
              <a:solidFill>
                <a:schemeClr val="dk1"/>
              </a:solidFill>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latin typeface="Avenir"/>
                <a:ea typeface="Avenir"/>
                <a:cs typeface="Avenir"/>
                <a:sym typeface="Avenir"/>
              </a:rPr>
              <a:t>Model Answer: The steps involved include maintaining eye contact with the deaf person, speaking at your natural rate and pace, and to speaking directly to the deaf person. (644-10:44)</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highlight>
                  <a:srgbClr val="FFFFFF"/>
                </a:highlight>
                <a:latin typeface="Avenir"/>
                <a:ea typeface="Avenir"/>
                <a:cs typeface="Avenir"/>
                <a:sym typeface="Avenir"/>
              </a:rPr>
              <a:t>What types of information can be conveyed when providing sighted guide support? </a:t>
            </a:r>
            <a:endParaRPr sz="1200" dirty="0">
              <a:solidFill>
                <a:schemeClr val="dk1"/>
              </a:solidFill>
              <a:highlight>
                <a:srgbClr val="FFFFFF"/>
              </a:highlight>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highlight>
                  <a:srgbClr val="FFFFFF"/>
                </a:highlight>
                <a:latin typeface="Avenir"/>
                <a:ea typeface="Avenir"/>
                <a:cs typeface="Avenir"/>
                <a:sym typeface="Avenir"/>
              </a:rPr>
              <a:t>Model Answer: Setting the pace, moving to the left or right, going up or down steps, stepping over something, going through a narrow space, alerting someone to things that might be at head or chest level (1,116-18:36)</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latin typeface="Avenir"/>
                <a:ea typeface="Avenir"/>
                <a:cs typeface="Avenir"/>
                <a:sym typeface="Avenir"/>
              </a:rPr>
              <a:t>Look around the room. What kinds of things do you notice that may cause auditory or visual distractions?</a:t>
            </a:r>
            <a:endParaRPr sz="1200" dirty="0">
              <a:solidFill>
                <a:schemeClr val="dk1"/>
              </a:solidFill>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latin typeface="Avenir"/>
                <a:ea typeface="Avenir"/>
                <a:cs typeface="Avenir"/>
                <a:sym typeface="Avenir"/>
              </a:rPr>
              <a:t>Model Answer: Answers will vary based on your setting, but may include music, laughter, lots of people moving around, loud conversations, etc. (1,913-31:53)</a:t>
            </a:r>
            <a:endParaRPr sz="1200"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a:p>
            <a:pPr marL="0" lvl="0" indent="0" algn="l" rtl="0">
              <a:spcBef>
                <a:spcPts val="0"/>
              </a:spcBef>
              <a:spcAft>
                <a:spcPts val="0"/>
              </a:spcAft>
              <a:buNone/>
            </a:pPr>
            <a:r>
              <a:rPr lang="en-US" sz="1200" b="1" dirty="0">
                <a:solidFill>
                  <a:schemeClr val="dk1"/>
                </a:solidFill>
                <a:latin typeface="Avenir"/>
                <a:ea typeface="Avenir"/>
                <a:cs typeface="Avenir"/>
                <a:sym typeface="Avenir"/>
              </a:rPr>
              <a:t>Strategies</a:t>
            </a:r>
            <a:endParaRPr sz="1200" b="1"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Recognize the interpreter’s role</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Understand the interactive process/Join the conversation </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Access interpreting services</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Offer assistance</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Get moving</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Arrive at the destination</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Keep it safe</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Reduce the noise/sound</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Char char="●"/>
            </a:pPr>
            <a:r>
              <a:rPr lang="en-US" sz="1200" dirty="0">
                <a:solidFill>
                  <a:schemeClr val="dk1"/>
                </a:solidFill>
                <a:latin typeface="Avenir"/>
                <a:ea typeface="Avenir"/>
                <a:cs typeface="Avenir"/>
                <a:sym typeface="Avenir"/>
              </a:rPr>
              <a:t>Eliminating visual barriers</a:t>
            </a:r>
            <a:endParaRPr sz="1200"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a:p>
            <a:pPr marL="457200" lvl="0" indent="0" algn="l" rtl="0">
              <a:spcBef>
                <a:spcPts val="0"/>
              </a:spcBef>
              <a:spcAft>
                <a:spcPts val="0"/>
              </a:spcAft>
              <a:buNone/>
            </a:pPr>
            <a:endParaRPr sz="1200" dirty="0">
              <a:solidFill>
                <a:schemeClr val="dk1"/>
              </a:solidFill>
              <a:latin typeface="Avenir"/>
              <a:ea typeface="Avenir"/>
              <a:cs typeface="Avenir"/>
              <a:sym typeface="Aveni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960"/>
              </a:spcBef>
              <a:spcAft>
                <a:spcPts val="0"/>
              </a:spcAft>
              <a:buNone/>
            </a:pPr>
            <a:r>
              <a:rPr lang="en-US" sz="1800" b="1">
                <a:solidFill>
                  <a:schemeClr val="dk1"/>
                </a:solidFill>
                <a:latin typeface="Avenir"/>
                <a:ea typeface="Avenir"/>
                <a:cs typeface="Avenir"/>
                <a:sym typeface="Avenir"/>
              </a:rPr>
              <a:t>Facilitator Talking Points</a:t>
            </a:r>
            <a:endParaRPr sz="1800" b="1">
              <a:solidFill>
                <a:schemeClr val="dk1"/>
              </a:solidFill>
              <a:latin typeface="Avenir"/>
              <a:ea typeface="Avenir"/>
              <a:cs typeface="Avenir"/>
              <a:sym typeface="Avenir"/>
            </a:endParaRPr>
          </a:p>
          <a:p>
            <a:pPr marL="457200" marR="0" lvl="0" indent="-304800" algn="l" rtl="0">
              <a:lnSpc>
                <a:spcPct val="115000"/>
              </a:lnSpc>
              <a:spcBef>
                <a:spcPts val="960"/>
              </a:spcBef>
              <a:spcAft>
                <a:spcPts val="0"/>
              </a:spcAft>
              <a:buClr>
                <a:schemeClr val="dk1"/>
              </a:buClr>
              <a:buSzPts val="1200"/>
              <a:buFont typeface="Avenir"/>
              <a:buChar char="•"/>
            </a:pPr>
            <a:r>
              <a:rPr lang="en-US" sz="1200">
                <a:solidFill>
                  <a:schemeClr val="dk1"/>
                </a:solidFill>
                <a:latin typeface="Avenir"/>
                <a:ea typeface="Avenir"/>
                <a:cs typeface="Avenir"/>
                <a:sym typeface="Avenir"/>
              </a:rPr>
              <a:t>The number of people who are deaf, hard of hearing, blind, or visually impaired make up a small percentage of our society, meaning the incidence is low. This means that a person’s only experience with a person who is deaf, hard of hearing, blind, or visually impaired may be through what they’ve seen on TV, in the movies, or on social media—showing one person, in one place, at one time, which limits our perspective. </a:t>
            </a:r>
            <a:endParaRPr sz="1200">
              <a:solidFill>
                <a:schemeClr val="dk1"/>
              </a:solidFill>
              <a:latin typeface="Avenir"/>
              <a:ea typeface="Avenir"/>
              <a:cs typeface="Avenir"/>
              <a:sym typeface="Avenir"/>
            </a:endParaRPr>
          </a:p>
          <a:p>
            <a:pPr marL="457200" marR="0" lvl="0" indent="-304800" algn="l" rtl="0">
              <a:lnSpc>
                <a:spcPct val="115000"/>
              </a:lnSpc>
              <a:spcBef>
                <a:spcPts val="0"/>
              </a:spcBef>
              <a:spcAft>
                <a:spcPts val="0"/>
              </a:spcAft>
              <a:buClr>
                <a:schemeClr val="dk1"/>
              </a:buClr>
              <a:buSzPts val="1200"/>
              <a:buFont typeface="Avenir"/>
              <a:buChar char="•"/>
            </a:pPr>
            <a:r>
              <a:rPr lang="en-US" sz="1200">
                <a:solidFill>
                  <a:schemeClr val="dk1"/>
                </a:solidFill>
                <a:latin typeface="Avenir"/>
                <a:ea typeface="Avenir"/>
                <a:cs typeface="Avenir"/>
                <a:sym typeface="Avenir"/>
              </a:rPr>
              <a:t>The reality is that being deaf, hard of hearing, blind, or visually impaired can look different in many ways. </a:t>
            </a:r>
            <a:endParaRPr sz="1200">
              <a:solidFill>
                <a:schemeClr val="dk1"/>
              </a:solidFill>
              <a:latin typeface="Avenir"/>
              <a:ea typeface="Avenir"/>
              <a:cs typeface="Avenir"/>
              <a:sym typeface="Avenir"/>
            </a:endParaRPr>
          </a:p>
          <a:p>
            <a:pPr marL="457200" marR="0" lvl="0" indent="-304800" algn="l" rtl="0">
              <a:lnSpc>
                <a:spcPct val="115000"/>
              </a:lnSpc>
              <a:spcBef>
                <a:spcPts val="0"/>
              </a:spcBef>
              <a:spcAft>
                <a:spcPts val="0"/>
              </a:spcAft>
              <a:buClr>
                <a:schemeClr val="dk1"/>
              </a:buClr>
              <a:buSzPts val="1200"/>
              <a:buFont typeface="Avenir"/>
              <a:buChar char="•"/>
            </a:pPr>
            <a:r>
              <a:rPr lang="en-US" sz="1200">
                <a:solidFill>
                  <a:schemeClr val="dk1"/>
                </a:solidFill>
                <a:latin typeface="Avenir"/>
                <a:ea typeface="Avenir"/>
                <a:cs typeface="Avenir"/>
                <a:sym typeface="Avenir"/>
              </a:rPr>
              <a:t>Information shapes our experiences and our experiences shape us. However, when vision or hearing is affected, part of the information is missing, and this can create hurdles.</a:t>
            </a:r>
            <a:endParaRPr sz="1200">
              <a:solidFill>
                <a:schemeClr val="dk1"/>
              </a:solidFill>
              <a:latin typeface="Avenir"/>
              <a:ea typeface="Avenir"/>
              <a:cs typeface="Avenir"/>
              <a:sym typeface="Avenir"/>
            </a:endParaRPr>
          </a:p>
          <a:p>
            <a:pPr marL="457200" marR="0" lvl="0" indent="-304800" algn="l" rtl="0">
              <a:lnSpc>
                <a:spcPct val="115000"/>
              </a:lnSpc>
              <a:spcBef>
                <a:spcPts val="0"/>
              </a:spcBef>
              <a:spcAft>
                <a:spcPts val="0"/>
              </a:spcAft>
              <a:buClr>
                <a:schemeClr val="dk1"/>
              </a:buClr>
              <a:buSzPts val="1200"/>
              <a:buFont typeface="Avenir"/>
              <a:buChar char="•"/>
            </a:pPr>
            <a:r>
              <a:rPr lang="en-US" sz="1200">
                <a:solidFill>
                  <a:schemeClr val="dk1"/>
                </a:solidFill>
                <a:latin typeface="Avenir"/>
                <a:ea typeface="Avenir"/>
                <a:cs typeface="Avenir"/>
                <a:sym typeface="Avenir"/>
              </a:rPr>
              <a:t>Increasing access to information connects us, it empowers us, and it promotes independence. When we promote independence, people are able to grow, learn, and live their best lives. </a:t>
            </a:r>
            <a:endParaRPr sz="1200">
              <a:solidFill>
                <a:schemeClr val="dk1"/>
              </a:solidFill>
              <a:latin typeface="Avenir"/>
              <a:ea typeface="Avenir"/>
              <a:cs typeface="Avenir"/>
              <a:sym typeface="Avenir"/>
            </a:endParaRPr>
          </a:p>
          <a:p>
            <a:pPr marL="457200" marR="0" lvl="0" indent="0" algn="l" rtl="0">
              <a:lnSpc>
                <a:spcPct val="115000"/>
              </a:lnSpc>
              <a:spcBef>
                <a:spcPts val="960"/>
              </a:spcBef>
              <a:spcAft>
                <a:spcPts val="0"/>
              </a:spcAft>
              <a:buNone/>
            </a:pPr>
            <a:endParaRPr sz="1200">
              <a:solidFill>
                <a:schemeClr val="dk1"/>
              </a:solidFill>
            </a:endParaRPr>
          </a:p>
        </p:txBody>
      </p:sp>
      <p:sp>
        <p:nvSpPr>
          <p:cNvPr id="50" name="Google Shape;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Avenir"/>
                <a:ea typeface="Avenir"/>
                <a:cs typeface="Avenir"/>
                <a:sym typeface="Avenir"/>
              </a:rPr>
              <a:t>Facilitator Note</a:t>
            </a:r>
            <a:endParaRPr sz="1800" b="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120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a:solidFill>
                  <a:schemeClr val="dk1"/>
                </a:solidFill>
                <a:latin typeface="Avenir"/>
                <a:ea typeface="Avenir"/>
                <a:cs typeface="Avenir"/>
                <a:sym typeface="Avenir"/>
              </a:rPr>
              <a:t>Review the objective</a:t>
            </a:r>
            <a:endParaRPr sz="120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a:solidFill>
                  <a:schemeClr val="dk1"/>
                </a:solidFill>
                <a:latin typeface="Avenir"/>
                <a:ea typeface="Avenir"/>
                <a:cs typeface="Avenir"/>
                <a:sym typeface="Avenir"/>
              </a:rPr>
              <a:t>Watch Chapter 1 (Time-24:06)</a:t>
            </a:r>
            <a:endParaRPr/>
          </a:p>
        </p:txBody>
      </p:sp>
      <p:sp>
        <p:nvSpPr>
          <p:cNvPr id="158" name="Google Shape;15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b57ebeadc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b57ebead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dk1"/>
                </a:solidFill>
                <a:latin typeface="Avenir"/>
                <a:ea typeface="Avenir"/>
                <a:cs typeface="Avenir"/>
                <a:sym typeface="Avenir"/>
              </a:rPr>
              <a:t>Facilitator Note</a:t>
            </a:r>
            <a:endParaRPr dirty="0">
              <a:solidFill>
                <a:schemeClr val="dk1"/>
              </a:solidFill>
            </a:endParaRPr>
          </a:p>
          <a:p>
            <a:pPr marL="0" lvl="0" indent="0" algn="l" rtl="0">
              <a:spcBef>
                <a:spcPts val="0"/>
              </a:spcBef>
              <a:spcAft>
                <a:spcPts val="0"/>
              </a:spcAft>
              <a:buNone/>
            </a:pPr>
            <a:r>
              <a:rPr lang="en-US" dirty="0">
                <a:solidFill>
                  <a:schemeClr val="dk1"/>
                </a:solidFill>
              </a:rPr>
              <a:t>Sample responses for the group discussion:</a:t>
            </a:r>
          </a:p>
          <a:p>
            <a:pPr marL="171450" lvl="0" indent="-171450" algn="l" rtl="0">
              <a:spcBef>
                <a:spcPts val="0"/>
              </a:spcBef>
              <a:spcAft>
                <a:spcPts val="0"/>
              </a:spcAft>
              <a:buFont typeface="Arial" panose="020B0604020202020204" pitchFamily="34" charset="0"/>
              <a:buChar char="•"/>
            </a:pPr>
            <a:r>
              <a:rPr lang="en-US" dirty="0">
                <a:solidFill>
                  <a:schemeClr val="dk1"/>
                </a:solidFill>
              </a:rPr>
              <a:t>I like that the scenarios shared are used at home and at school. Seeing all ten in action, and having time to think about what I could do, helped build my confidence.</a:t>
            </a:r>
          </a:p>
          <a:p>
            <a:pPr marL="171450" lvl="0" indent="-171450" algn="l" rtl="0">
              <a:spcBef>
                <a:spcPts val="0"/>
              </a:spcBef>
              <a:spcAft>
                <a:spcPts val="0"/>
              </a:spcAft>
              <a:buFont typeface="Arial" panose="020B0604020202020204" pitchFamily="34" charset="0"/>
              <a:buChar char="•"/>
            </a:pPr>
            <a:r>
              <a:rPr lang="en-US" dirty="0">
                <a:solidFill>
                  <a:schemeClr val="dk1"/>
                </a:solidFill>
              </a:rPr>
              <a:t>I work with a student with visual impairment going into career tech program for information technology. The building, staff and students are new to her. I’m going to suggest that she share the resource with her instructors and other students to help build their awareness.</a:t>
            </a: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US" sz="1200" dirty="0">
                <a:solidFill>
                  <a:schemeClr val="dk1"/>
                </a:solidFill>
                <a:latin typeface="Avenir"/>
                <a:ea typeface="Avenir"/>
                <a:cs typeface="Avenir"/>
                <a:sym typeface="Avenir"/>
              </a:rPr>
              <a:t>Reflection questions that included in Chapter 3:</a:t>
            </a:r>
            <a:endParaRPr sz="1200"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a:p>
            <a:pPr marL="0" lvl="0" indent="0" algn="l" rtl="0">
              <a:spcBef>
                <a:spcPts val="0"/>
              </a:spcBef>
              <a:spcAft>
                <a:spcPts val="0"/>
              </a:spcAft>
              <a:buNone/>
            </a:pPr>
            <a:r>
              <a:rPr lang="en-US" sz="1200" b="1" dirty="0">
                <a:solidFill>
                  <a:schemeClr val="dk1"/>
                </a:solidFill>
                <a:latin typeface="Avenir"/>
                <a:ea typeface="Avenir"/>
                <a:cs typeface="Avenir"/>
                <a:sym typeface="Avenir"/>
              </a:rPr>
              <a:t>Chapter 3: </a:t>
            </a:r>
            <a:endParaRPr sz="1200" b="1"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latin typeface="Avenir"/>
                <a:ea typeface="Avenir"/>
                <a:cs typeface="Avenir"/>
                <a:sym typeface="Avenir"/>
              </a:rPr>
              <a:t>Put yourself in the same situation. What may have been something that held you back? How can you apply what you’ve learned to take that first step to make a connection?</a:t>
            </a:r>
            <a:endParaRPr sz="1200" dirty="0">
              <a:solidFill>
                <a:schemeClr val="dk1"/>
              </a:solidFill>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latin typeface="Avenir"/>
                <a:ea typeface="Avenir"/>
                <a:cs typeface="Avenir"/>
                <a:sym typeface="Avenir"/>
              </a:rPr>
              <a:t>Model Answer: Answers will vary.  The desire to do things the right way or uncertainty about how to begin may have been things that held you back. (584-9:44)</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latin typeface="Avenir"/>
                <a:ea typeface="Avenir"/>
                <a:cs typeface="Avenir"/>
                <a:sym typeface="Avenir"/>
              </a:rPr>
              <a:t>How are you more confident in approaching a person to offer support in different situations?</a:t>
            </a:r>
            <a:endParaRPr sz="1200" dirty="0">
              <a:solidFill>
                <a:schemeClr val="dk1"/>
              </a:solidFill>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latin typeface="Avenir"/>
                <a:ea typeface="Avenir"/>
                <a:cs typeface="Avenir"/>
                <a:sym typeface="Avenir"/>
              </a:rPr>
              <a:t>Model Answer: Answers will vary. Share your answers with a colleague. (976-16:16)</a:t>
            </a:r>
            <a:endParaRPr sz="1200" dirty="0">
              <a:solidFill>
                <a:schemeClr val="dk1"/>
              </a:solidFill>
              <a:latin typeface="Avenir"/>
              <a:ea typeface="Avenir"/>
              <a:cs typeface="Avenir"/>
              <a:sym typeface="Avenir"/>
            </a:endParaRPr>
          </a:p>
          <a:p>
            <a:pPr marL="457200" lvl="0" indent="-304800" algn="l" rtl="0">
              <a:spcBef>
                <a:spcPts val="0"/>
              </a:spcBef>
              <a:spcAft>
                <a:spcPts val="0"/>
              </a:spcAft>
              <a:buClr>
                <a:schemeClr val="dk1"/>
              </a:buClr>
              <a:buSzPts val="1200"/>
              <a:buFont typeface="Avenir"/>
              <a:buAutoNum type="arabicPeriod"/>
            </a:pPr>
            <a:r>
              <a:rPr lang="en-US" sz="1200" dirty="0">
                <a:solidFill>
                  <a:schemeClr val="dk1"/>
                </a:solidFill>
                <a:latin typeface="Avenir"/>
                <a:ea typeface="Avenir"/>
                <a:cs typeface="Avenir"/>
                <a:sym typeface="Avenir"/>
              </a:rPr>
              <a:t>What are some things you can share with family members, co-workers, and others around you that will help eliminate distractions and keep everyone safe?</a:t>
            </a:r>
            <a:endParaRPr sz="1200" dirty="0">
              <a:solidFill>
                <a:schemeClr val="dk1"/>
              </a:solidFill>
              <a:latin typeface="Avenir"/>
              <a:ea typeface="Avenir"/>
              <a:cs typeface="Avenir"/>
              <a:sym typeface="Avenir"/>
            </a:endParaRPr>
          </a:p>
          <a:p>
            <a:pPr marL="914400" lvl="1" indent="-304800" algn="l" rtl="0">
              <a:spcBef>
                <a:spcPts val="0"/>
              </a:spcBef>
              <a:spcAft>
                <a:spcPts val="0"/>
              </a:spcAft>
              <a:buClr>
                <a:schemeClr val="dk1"/>
              </a:buClr>
              <a:buSzPts val="1200"/>
              <a:buFont typeface="Avenir"/>
              <a:buAutoNum type="alphaLcPeriod"/>
            </a:pPr>
            <a:r>
              <a:rPr lang="en-US" sz="1200" dirty="0">
                <a:solidFill>
                  <a:schemeClr val="dk1"/>
                </a:solidFill>
                <a:latin typeface="Avenir"/>
                <a:ea typeface="Avenir"/>
                <a:cs typeface="Avenir"/>
                <a:sym typeface="Avenir"/>
              </a:rPr>
              <a:t>Model Answer: Pay attention to the set-up of the room, identify yourself, take turns communicating your message, and allow for processing time. (1,215-20:15)</a:t>
            </a:r>
            <a:endParaRPr sz="1200"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a:p>
            <a:pPr marL="0" lvl="0" indent="0" algn="l" rtl="0">
              <a:spcBef>
                <a:spcPts val="0"/>
              </a:spcBef>
              <a:spcAft>
                <a:spcPts val="0"/>
              </a:spcAft>
              <a:buNone/>
            </a:pPr>
            <a:endParaRPr sz="1200" b="1" dirty="0">
              <a:solidFill>
                <a:schemeClr val="dk1"/>
              </a:solidFill>
              <a:latin typeface="Avenir"/>
              <a:ea typeface="Avenir"/>
              <a:cs typeface="Avenir"/>
              <a:sym typeface="Avenir"/>
            </a:endParaRPr>
          </a:p>
          <a:p>
            <a:pPr marL="0" lvl="0" indent="0" algn="l" rtl="0">
              <a:spcBef>
                <a:spcPts val="0"/>
              </a:spcBef>
              <a:spcAft>
                <a:spcPts val="0"/>
              </a:spcAft>
              <a:buNone/>
            </a:pPr>
            <a:endParaRPr sz="1200" dirty="0">
              <a:solidFill>
                <a:schemeClr val="dk1"/>
              </a:solidFill>
              <a:latin typeface="Avenir"/>
              <a:ea typeface="Avenir"/>
              <a:cs typeface="Avenir"/>
              <a:sym typeface="Aveni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b57ebeadc_0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b57ebead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Avenir"/>
                <a:ea typeface="Avenir"/>
                <a:cs typeface="Avenir"/>
                <a:sym typeface="Avenir"/>
              </a:rPr>
              <a:t>Facilitator Talking Points </a:t>
            </a:r>
            <a:r>
              <a:rPr lang="en-US"/>
              <a:t>       </a:t>
            </a:r>
            <a:endParaRPr/>
          </a:p>
          <a:p>
            <a:pPr marL="0" lvl="0" indent="0" algn="l" rtl="0">
              <a:lnSpc>
                <a:spcPct val="115000"/>
              </a:lnSpc>
              <a:spcBef>
                <a:spcPts val="0"/>
              </a:spcBef>
              <a:spcAft>
                <a:spcPts val="0"/>
              </a:spcAft>
              <a:buNone/>
            </a:pPr>
            <a:endParaRPr sz="1200">
              <a:solidFill>
                <a:schemeClr val="dk1"/>
              </a:solidFill>
              <a:latin typeface="Avenir"/>
              <a:ea typeface="Avenir"/>
              <a:cs typeface="Avenir"/>
              <a:sym typeface="Avenir"/>
            </a:endParaRPr>
          </a:p>
          <a:p>
            <a:pPr marL="457200" marR="0" lvl="0" indent="-304800" algn="l" rtl="0">
              <a:lnSpc>
                <a:spcPct val="115000"/>
              </a:lnSpc>
              <a:spcBef>
                <a:spcPts val="768"/>
              </a:spcBef>
              <a:spcAft>
                <a:spcPts val="0"/>
              </a:spcAft>
              <a:buClr>
                <a:schemeClr val="dk1"/>
              </a:buClr>
              <a:buSzPts val="1200"/>
              <a:buFont typeface="Avenir"/>
              <a:buChar char="●"/>
            </a:pPr>
            <a:r>
              <a:rPr lang="en-US" sz="1200">
                <a:solidFill>
                  <a:schemeClr val="dk1"/>
                </a:solidFill>
                <a:latin typeface="Avenir"/>
                <a:ea typeface="Avenir"/>
                <a:cs typeface="Avenir"/>
                <a:sym typeface="Avenir"/>
              </a:rPr>
              <a:t>Using your internal communication channels, market the Promoting Access for People Who are Deaf, Hard of Hearing, Blind, or Visually Impaired online module to agency staff is a  free resource that they can personally use to improve their personal and professional interactions with people who are deaf, hard of hearing, blind, or visually impaired. </a:t>
            </a:r>
            <a:endParaRPr sz="1200">
              <a:solidFill>
                <a:schemeClr val="dk1"/>
              </a:solidFill>
              <a:latin typeface="Avenir"/>
              <a:ea typeface="Avenir"/>
              <a:cs typeface="Avenir"/>
              <a:sym typeface="Avenir"/>
            </a:endParaRPr>
          </a:p>
          <a:p>
            <a:pPr marL="457200" marR="0" lvl="0" indent="-304800" algn="l" rtl="0">
              <a:lnSpc>
                <a:spcPct val="115000"/>
              </a:lnSpc>
              <a:spcBef>
                <a:spcPts val="0"/>
              </a:spcBef>
              <a:spcAft>
                <a:spcPts val="0"/>
              </a:spcAft>
              <a:buClr>
                <a:schemeClr val="dk1"/>
              </a:buClr>
              <a:buSzPts val="1200"/>
              <a:buFont typeface="Avenir"/>
              <a:buChar char="●"/>
            </a:pPr>
            <a:r>
              <a:rPr lang="en-US" sz="1200">
                <a:solidFill>
                  <a:schemeClr val="dk1"/>
                </a:solidFill>
                <a:latin typeface="Avenir"/>
                <a:ea typeface="Avenir"/>
                <a:cs typeface="Avenir"/>
                <a:sym typeface="Avenir"/>
              </a:rPr>
              <a:t>Let family and friends know about the training and encourage them to consider completing it. </a:t>
            </a:r>
            <a:endParaRPr sz="1200">
              <a:solidFill>
                <a:schemeClr val="dk1"/>
              </a:solidFill>
              <a:latin typeface="Avenir"/>
              <a:ea typeface="Avenir"/>
              <a:cs typeface="Avenir"/>
              <a:sym typeface="Avenir"/>
            </a:endParaRPr>
          </a:p>
          <a:p>
            <a:pPr marL="457200" marR="0" lvl="0" indent="-304800" algn="l" rtl="0">
              <a:lnSpc>
                <a:spcPct val="115000"/>
              </a:lnSpc>
              <a:spcBef>
                <a:spcPts val="0"/>
              </a:spcBef>
              <a:spcAft>
                <a:spcPts val="0"/>
              </a:spcAft>
              <a:buClr>
                <a:schemeClr val="dk1"/>
              </a:buClr>
              <a:buSzPts val="1200"/>
              <a:buFont typeface="Avenir"/>
              <a:buChar char="●"/>
            </a:pPr>
            <a:r>
              <a:rPr lang="en-US" sz="1200">
                <a:solidFill>
                  <a:schemeClr val="dk1"/>
                </a:solidFill>
                <a:latin typeface="Avenir"/>
                <a:ea typeface="Avenir"/>
                <a:cs typeface="Avenir"/>
                <a:sym typeface="Avenir"/>
              </a:rPr>
              <a:t>Report back on your efforts—what did you do? What worked and didn’t work? What other resources do you need? Your feedback will help us strengthen the training, and better support you in your efforts to help promote the training. </a:t>
            </a:r>
            <a:endParaRPr sz="1200">
              <a:solidFill>
                <a:schemeClr val="dk1"/>
              </a:solidFill>
              <a:latin typeface="Avenir"/>
              <a:ea typeface="Avenir"/>
              <a:cs typeface="Avenir"/>
              <a:sym typeface="Avenir"/>
            </a:endParaRPr>
          </a:p>
          <a:p>
            <a:pPr marL="457200" marR="0" lvl="0" indent="-304800" algn="l" rtl="0">
              <a:lnSpc>
                <a:spcPct val="115000"/>
              </a:lnSpc>
              <a:spcBef>
                <a:spcPts val="0"/>
              </a:spcBef>
              <a:spcAft>
                <a:spcPts val="0"/>
              </a:spcAft>
              <a:buClr>
                <a:schemeClr val="dk1"/>
              </a:buClr>
              <a:buSzPts val="1200"/>
              <a:buFont typeface="Avenir"/>
              <a:buChar char="●"/>
            </a:pPr>
            <a:r>
              <a:rPr lang="en-US" sz="1200">
                <a:solidFill>
                  <a:schemeClr val="dk1"/>
                </a:solidFill>
                <a:latin typeface="Avenir"/>
                <a:ea typeface="Avenir"/>
                <a:cs typeface="Avenir"/>
                <a:sym typeface="Avenir"/>
              </a:rPr>
              <a:t>More ideas? - have group members share additional things they can do in their communities or organizations</a:t>
            </a:r>
            <a:endParaRPr sz="1200">
              <a:solidFill>
                <a:schemeClr val="dk1"/>
              </a:solidFill>
              <a:latin typeface="Avenir"/>
              <a:ea typeface="Avenir"/>
              <a:cs typeface="Avenir"/>
              <a:sym typeface="Avenir"/>
            </a:endParaRPr>
          </a:p>
          <a:p>
            <a:pPr marL="0" marR="0" lvl="0" indent="0" algn="l" rtl="0">
              <a:lnSpc>
                <a:spcPct val="115000"/>
              </a:lnSpc>
              <a:spcBef>
                <a:spcPts val="768"/>
              </a:spcBef>
              <a:spcAft>
                <a:spcPts val="0"/>
              </a:spcAft>
              <a:buNone/>
            </a:pPr>
            <a:endParaRPr sz="900">
              <a:solidFill>
                <a:schemeClr val="dk1"/>
              </a:solidFill>
              <a:latin typeface="Avenir"/>
              <a:ea typeface="Avenir"/>
              <a:cs typeface="Avenir"/>
              <a:sym typeface="Avenir"/>
            </a:endParaRPr>
          </a:p>
          <a:p>
            <a:pPr marL="0" marR="0" lvl="0" indent="0" algn="l" rtl="0">
              <a:lnSpc>
                <a:spcPct val="115000"/>
              </a:lnSpc>
              <a:spcBef>
                <a:spcPts val="768"/>
              </a:spcBef>
              <a:spcAft>
                <a:spcPts val="0"/>
              </a:spcAft>
              <a:buClr>
                <a:schemeClr val="dk1"/>
              </a:buClr>
              <a:buSzPts val="1100"/>
              <a:buFont typeface="Arial"/>
              <a:buNone/>
            </a:pPr>
            <a:endParaRPr sz="900">
              <a:solidFill>
                <a:schemeClr val="dk1"/>
              </a:solidFill>
              <a:latin typeface="Avenir"/>
              <a:ea typeface="Avenir"/>
              <a:cs typeface="Avenir"/>
              <a:sym typeface="Aveni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b57ebeadc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b57ebeadc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a:latin typeface="Avenir"/>
                <a:ea typeface="Avenir"/>
                <a:cs typeface="Avenir"/>
                <a:sym typeface="Avenir"/>
              </a:rPr>
              <a:t>Facilitator Note</a:t>
            </a:r>
            <a:endParaRPr sz="1800" b="1">
              <a:latin typeface="Avenir"/>
              <a:ea typeface="Avenir"/>
              <a:cs typeface="Avenir"/>
              <a:sym typeface="Avenir"/>
            </a:endParaRPr>
          </a:p>
          <a:p>
            <a:pPr marL="0" lvl="0" indent="0" algn="l" rtl="0">
              <a:lnSpc>
                <a:spcPct val="115000"/>
              </a:lnSpc>
              <a:spcBef>
                <a:spcPts val="0"/>
              </a:spcBef>
              <a:spcAft>
                <a:spcPts val="0"/>
              </a:spcAft>
              <a:buNone/>
            </a:pPr>
            <a:endParaRPr sz="1200">
              <a:latin typeface="Avenir"/>
              <a:ea typeface="Avenir"/>
              <a:cs typeface="Avenir"/>
              <a:sym typeface="Avenir"/>
            </a:endParaRPr>
          </a:p>
          <a:p>
            <a:pPr marL="0" lvl="0" indent="0" algn="l" rtl="0">
              <a:lnSpc>
                <a:spcPct val="115000"/>
              </a:lnSpc>
              <a:spcBef>
                <a:spcPts val="0"/>
              </a:spcBef>
              <a:spcAft>
                <a:spcPts val="0"/>
              </a:spcAft>
              <a:buNone/>
            </a:pPr>
            <a:r>
              <a:rPr lang="en-US" sz="1200">
                <a:latin typeface="Avenir"/>
                <a:ea typeface="Avenir"/>
                <a:cs typeface="Avenir"/>
                <a:sym typeface="Avenir"/>
              </a:rPr>
              <a:t>Review the links and identify additional resources that can be shared with the audience. If you’d like additional support please reach out to staff at The Outreach Center for Deafness and Blindness on the Center at </a:t>
            </a:r>
            <a:r>
              <a:rPr lang="en-US" u="sng">
                <a:solidFill>
                  <a:schemeClr val="hlink"/>
                </a:solidFill>
                <a:hlinkClick r:id="rId3"/>
              </a:rPr>
              <a:t>https://deafandblindoutreach.org/about-us/who-we-are</a:t>
            </a:r>
            <a:endParaRPr sz="1200">
              <a:latin typeface="Avenir"/>
              <a:ea typeface="Avenir"/>
              <a:cs typeface="Avenir"/>
              <a:sym typeface="Aveni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1200">
              <a:solidFill>
                <a:schemeClr val="dk1"/>
              </a:solidFill>
              <a:latin typeface="Avenir"/>
              <a:ea typeface="Avenir"/>
              <a:cs typeface="Avenir"/>
              <a:sym typeface="Avenir"/>
            </a:endParaRPr>
          </a:p>
          <a:p>
            <a:pPr marL="0" lvl="0" indent="0" algn="l" rtl="0">
              <a:lnSpc>
                <a:spcPct val="90000"/>
              </a:lnSpc>
              <a:spcBef>
                <a:spcPts val="1000"/>
              </a:spcBef>
              <a:spcAft>
                <a:spcPts val="0"/>
              </a:spcAft>
              <a:buNone/>
            </a:pPr>
            <a:endParaRPr sz="1200"/>
          </a:p>
        </p:txBody>
      </p:sp>
      <p:sp>
        <p:nvSpPr>
          <p:cNvPr id="182" name="Google Shape;1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b57ebeadc_0_1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7b57ebeadc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Avenir"/>
              <a:ea typeface="Avenir"/>
              <a:cs typeface="Avenir"/>
              <a:sym typeface="Avenir"/>
            </a:endParaRPr>
          </a:p>
          <a:p>
            <a:pPr marL="0" lvl="0" indent="0" algn="l" rtl="0">
              <a:spcBef>
                <a:spcPts val="0"/>
              </a:spcBef>
              <a:spcAft>
                <a:spcPts val="0"/>
              </a:spcAft>
              <a:buNone/>
            </a:pPr>
            <a:r>
              <a:rPr lang="en-US" sz="1800" b="1">
                <a:latin typeface="Avenir"/>
                <a:ea typeface="Avenir"/>
                <a:cs typeface="Avenir"/>
                <a:sym typeface="Avenir"/>
              </a:rPr>
              <a:t>Facilitator Note</a:t>
            </a:r>
            <a:endParaRPr sz="1800" b="1">
              <a:latin typeface="Avenir"/>
              <a:ea typeface="Avenir"/>
              <a:cs typeface="Avenir"/>
              <a:sym typeface="Avenir"/>
            </a:endParaRPr>
          </a:p>
          <a:p>
            <a:pPr marL="0" lvl="0" indent="0" algn="l" rtl="0">
              <a:spcBef>
                <a:spcPts val="0"/>
              </a:spcBef>
              <a:spcAft>
                <a:spcPts val="0"/>
              </a:spcAft>
              <a:buNone/>
            </a:pPr>
            <a:endParaRPr sz="1200">
              <a:latin typeface="Avenir"/>
              <a:ea typeface="Avenir"/>
              <a:cs typeface="Avenir"/>
              <a:sym typeface="Avenir"/>
            </a:endParaRPr>
          </a:p>
          <a:p>
            <a:pPr marL="0" lvl="0" indent="0" algn="l" rtl="0">
              <a:spcBef>
                <a:spcPts val="0"/>
              </a:spcBef>
              <a:spcAft>
                <a:spcPts val="0"/>
              </a:spcAft>
              <a:buNone/>
            </a:pPr>
            <a:r>
              <a:rPr lang="en-US" sz="1200">
                <a:latin typeface="Avenir"/>
                <a:ea typeface="Avenir"/>
                <a:cs typeface="Avenir"/>
                <a:sym typeface="Avenir"/>
              </a:rPr>
              <a:t>Have one example ready to share to get things started. Your goal is to use this activity as a warm exercise to get the group more comfortable sharing their perspectives and insights before you begin the module and discuss strategies.</a:t>
            </a:r>
            <a:endParaRPr sz="1200">
              <a:latin typeface="Avenir"/>
              <a:ea typeface="Avenir"/>
              <a:cs typeface="Avenir"/>
              <a:sym typeface="Aveni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r>
              <a:rPr lang="en-US" sz="1100" b="1" i="0" u="none" strike="noStrike" cap="none" dirty="0">
                <a:solidFill>
                  <a:srgbClr val="000000"/>
                </a:solidFill>
                <a:effectLst/>
                <a:latin typeface="Arial"/>
                <a:ea typeface="Arial"/>
                <a:cs typeface="Arial"/>
                <a:sym typeface="Arial"/>
              </a:rPr>
              <a:t>Facilitator Note</a:t>
            </a:r>
            <a:br>
              <a:rPr lang="en-US" b="0" dirty="0">
                <a:effectLst/>
              </a:rPr>
            </a:br>
            <a:r>
              <a:rPr lang="en-US" sz="1100" b="0" i="0" u="none" strike="noStrike" cap="none" dirty="0">
                <a:solidFill>
                  <a:srgbClr val="000000"/>
                </a:solidFill>
                <a:effectLst/>
                <a:latin typeface="Arial"/>
                <a:ea typeface="Arial"/>
                <a:cs typeface="Arial"/>
                <a:sym typeface="Arial"/>
              </a:rPr>
              <a:t>The </a:t>
            </a:r>
            <a:r>
              <a:rPr lang="en-US" sz="1100" b="0" i="1" u="none" strike="noStrike" cap="none" dirty="0">
                <a:solidFill>
                  <a:srgbClr val="000000"/>
                </a:solidFill>
                <a:effectLst/>
                <a:latin typeface="Arial"/>
                <a:ea typeface="Arial"/>
                <a:cs typeface="Arial"/>
                <a:sym typeface="Arial"/>
              </a:rPr>
              <a:t>Promoting Access for People Who are Deaf, Hard of Hearing, Blind, or Visually Impaired </a:t>
            </a:r>
            <a:r>
              <a:rPr lang="en-US" sz="1100" b="0" i="0" u="none" strike="noStrike" cap="none" dirty="0">
                <a:solidFill>
                  <a:srgbClr val="000000"/>
                </a:solidFill>
                <a:effectLst/>
                <a:latin typeface="Arial"/>
                <a:ea typeface="Arial"/>
                <a:cs typeface="Arial"/>
                <a:sym typeface="Arial"/>
              </a:rPr>
              <a:t>training module</a:t>
            </a:r>
            <a:r>
              <a:rPr lang="en-US" sz="1100" b="0" i="1"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was developed in collaboration with multiple school districts and agencies across Ohio, and funded by the Ohio Department of Education, Office for Exceptional Children. This introductory training module is free and available to anyone, anytime. </a:t>
            </a:r>
            <a:br>
              <a:rPr lang="en-US" b="0" dirty="0">
                <a:effectLst/>
              </a:rPr>
            </a:br>
            <a:endParaRPr lang="en-US" b="0" dirty="0">
              <a:effectLst/>
            </a:endParaRPr>
          </a:p>
          <a:p>
            <a:pPr marL="158750" indent="0" rtl="0">
              <a:buNone/>
            </a:pPr>
            <a:r>
              <a:rPr lang="en-US" sz="1100" b="1" i="0" u="none" strike="noStrike" cap="none" dirty="0">
                <a:solidFill>
                  <a:srgbClr val="000000"/>
                </a:solidFill>
                <a:effectLst/>
                <a:latin typeface="Arial"/>
                <a:ea typeface="Arial"/>
                <a:cs typeface="Arial"/>
                <a:sym typeface="Arial"/>
              </a:rPr>
              <a:t>Key Benefits to Using This Tool</a:t>
            </a:r>
            <a:endParaRPr lang="en-US" sz="1100" b="0" i="0" u="none" strike="noStrike" cap="none" dirty="0">
              <a:solidFill>
                <a:srgbClr val="000000"/>
              </a:solidFill>
              <a:effectLst/>
              <a:latin typeface="Arial"/>
              <a:ea typeface="Arial"/>
              <a:cs typeface="Arial"/>
              <a:sym typeface="Arial"/>
            </a:endParaRPr>
          </a:p>
          <a:p>
            <a:pPr rtl="0"/>
            <a:r>
              <a:rPr lang="en-US" sz="1100" b="0" i="0" u="none" strike="noStrike" cap="none" dirty="0">
                <a:solidFill>
                  <a:srgbClr val="000000"/>
                </a:solidFill>
                <a:effectLst/>
                <a:latin typeface="Arial"/>
                <a:ea typeface="Arial"/>
                <a:cs typeface="Arial"/>
                <a:sym typeface="Arial"/>
              </a:rPr>
              <a:t>Building confidence and comfort for anyone communicating or connecting with people who are deaf, hard of hearing, blind, or visually impaired.</a:t>
            </a:r>
          </a:p>
          <a:p>
            <a:pPr rtl="0" fontAlgn="base"/>
            <a:r>
              <a:rPr lang="en-US" sz="1100" b="0" i="0" u="none" strike="noStrike" cap="none" dirty="0">
                <a:solidFill>
                  <a:srgbClr val="000000"/>
                </a:solidFill>
                <a:effectLst/>
                <a:latin typeface="Arial"/>
                <a:ea typeface="Arial"/>
                <a:cs typeface="Arial"/>
                <a:sym typeface="Arial"/>
              </a:rPr>
              <a:t>Providing insights into factors that can impact how a person receives sensory information. You will also learn some basic strategies to improve access. </a:t>
            </a:r>
          </a:p>
          <a:p>
            <a:pPr rtl="0" fontAlgn="base"/>
            <a:r>
              <a:rPr lang="en-US" sz="1100" b="0" i="0" u="none" strike="noStrike" cap="none" dirty="0">
                <a:solidFill>
                  <a:srgbClr val="000000"/>
                </a:solidFill>
                <a:effectLst/>
                <a:latin typeface="Arial"/>
                <a:ea typeface="Arial"/>
                <a:cs typeface="Arial"/>
                <a:sym typeface="Arial"/>
              </a:rPr>
              <a:t>While other resources exist, few offer the opportunity to work independently or with a group at your own pace to build understanding around basic strategies to support people who are deaf, hard of hearing, blind, or visually impaired all in one module.</a:t>
            </a:r>
          </a:p>
          <a:p>
            <a:pPr rtl="0" fontAlgn="base"/>
            <a:r>
              <a:rPr lang="en-US" sz="1100" b="0" i="0" u="none" strike="noStrike" cap="none" dirty="0">
                <a:solidFill>
                  <a:srgbClr val="000000"/>
                </a:solidFill>
                <a:effectLst/>
                <a:latin typeface="Arial"/>
                <a:ea typeface="Arial"/>
                <a:cs typeface="Arial"/>
                <a:sym typeface="Arial"/>
              </a:rPr>
              <a:t>For those looking to extend their knowledge and learning on this topic, the Outreach Center offers face-to-face trainings that can be done in your school, district, or region. </a:t>
            </a:r>
            <a:br>
              <a:rPr lang="en-US" b="0" dirty="0">
                <a:effectLst/>
              </a:rPr>
            </a:br>
            <a:endParaRPr lang="en-US" dirty="0"/>
          </a:p>
        </p:txBody>
      </p:sp>
    </p:spTree>
    <p:extLst>
      <p:ext uri="{BB962C8B-B14F-4D97-AF65-F5344CB8AC3E}">
        <p14:creationId xmlns:p14="http://schemas.microsoft.com/office/powerpoint/2010/main" val="33160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Avenir"/>
                <a:ea typeface="Avenir"/>
                <a:cs typeface="Avenir"/>
                <a:sym typeface="Avenir"/>
              </a:rPr>
              <a:t>Facilitator Notes</a:t>
            </a:r>
            <a:endParaRPr sz="1800" b="1" dirty="0">
              <a:latin typeface="Avenir"/>
              <a:ea typeface="Avenir"/>
              <a:cs typeface="Avenir"/>
              <a:sym typeface="Avenir"/>
            </a:endParaRPr>
          </a:p>
          <a:p>
            <a:pPr marL="0" lvl="0" indent="0" algn="l" rtl="0">
              <a:spcBef>
                <a:spcPts val="0"/>
              </a:spcBef>
              <a:spcAft>
                <a:spcPts val="0"/>
              </a:spcAft>
              <a:buNone/>
            </a:pPr>
            <a:endParaRPr dirty="0">
              <a:latin typeface="Avenir"/>
              <a:ea typeface="Avenir"/>
              <a:cs typeface="Avenir"/>
              <a:sym typeface="Avenir"/>
            </a:endParaRPr>
          </a:p>
          <a:p>
            <a:pPr marL="0" lvl="0" indent="0" algn="l" rtl="0">
              <a:spcBef>
                <a:spcPts val="0"/>
              </a:spcBef>
              <a:spcAft>
                <a:spcPts val="0"/>
              </a:spcAft>
              <a:buNone/>
            </a:pPr>
            <a:r>
              <a:rPr lang="en-US" sz="1200" dirty="0">
                <a:latin typeface="Avenir"/>
                <a:ea typeface="Avenir"/>
                <a:cs typeface="Avenir"/>
                <a:sym typeface="Avenir"/>
              </a:rPr>
              <a:t>You will walk away with simple </a:t>
            </a:r>
            <a:r>
              <a:rPr lang="en-US" sz="1200" dirty="0" err="1">
                <a:latin typeface="Avenir"/>
                <a:ea typeface="Avenir"/>
                <a:cs typeface="Avenir"/>
                <a:sym typeface="Avenir"/>
              </a:rPr>
              <a:t>strategie</a:t>
            </a:r>
            <a:r>
              <a:rPr lang="en-US" sz="1200" dirty="0">
                <a:latin typeface="Avenir"/>
                <a:ea typeface="Avenir"/>
                <a:cs typeface="Avenir"/>
                <a:sym typeface="Avenir"/>
              </a:rPr>
              <a:t> you can use today and get answers to common questions such as:</a:t>
            </a:r>
            <a:endParaRPr sz="1200" dirty="0">
              <a:latin typeface="Avenir"/>
              <a:ea typeface="Avenir"/>
              <a:cs typeface="Avenir"/>
              <a:sym typeface="Avenir"/>
            </a:endParaRPr>
          </a:p>
          <a:p>
            <a:pPr marL="0" lvl="0" indent="0" algn="l" rtl="0">
              <a:spcBef>
                <a:spcPts val="0"/>
              </a:spcBef>
              <a:spcAft>
                <a:spcPts val="0"/>
              </a:spcAft>
              <a:buNone/>
            </a:pPr>
            <a:endParaRPr sz="1200" dirty="0">
              <a:latin typeface="Avenir"/>
              <a:ea typeface="Avenir"/>
              <a:cs typeface="Avenir"/>
              <a:sym typeface="Avenir"/>
            </a:endParaRPr>
          </a:p>
          <a:p>
            <a:pPr marL="457200" lvl="0" indent="-304800" algn="l" rtl="0">
              <a:spcBef>
                <a:spcPts val="0"/>
              </a:spcBef>
              <a:spcAft>
                <a:spcPts val="0"/>
              </a:spcAft>
              <a:buSzPts val="1200"/>
              <a:buFont typeface="Avenir"/>
              <a:buChar char="●"/>
            </a:pPr>
            <a:r>
              <a:rPr lang="en-US" sz="1200" dirty="0">
                <a:latin typeface="Avenir"/>
                <a:ea typeface="Avenir"/>
                <a:cs typeface="Avenir"/>
                <a:sym typeface="Avenir"/>
              </a:rPr>
              <a:t>How do I approach a person who is blind or visually impaired in a social setting?</a:t>
            </a:r>
            <a:endParaRPr sz="1200" dirty="0">
              <a:latin typeface="Avenir"/>
              <a:ea typeface="Avenir"/>
              <a:cs typeface="Avenir"/>
              <a:sym typeface="Avenir"/>
            </a:endParaRPr>
          </a:p>
          <a:p>
            <a:pPr marL="457200" lvl="0" indent="-304800" algn="l" rtl="0">
              <a:spcBef>
                <a:spcPts val="0"/>
              </a:spcBef>
              <a:spcAft>
                <a:spcPts val="0"/>
              </a:spcAft>
              <a:buSzPts val="1200"/>
              <a:buFont typeface="Avenir"/>
              <a:buChar char="●"/>
            </a:pPr>
            <a:r>
              <a:rPr lang="en-US" sz="1200" dirty="0">
                <a:latin typeface="Avenir"/>
                <a:ea typeface="Avenir"/>
                <a:cs typeface="Avenir"/>
                <a:sym typeface="Avenir"/>
              </a:rPr>
              <a:t>How do I communicate with someone who is deaf or hard of hearing if I don’t know sign language?</a:t>
            </a:r>
            <a:endParaRPr sz="1200" dirty="0">
              <a:latin typeface="Avenir"/>
              <a:ea typeface="Avenir"/>
              <a:cs typeface="Avenir"/>
              <a:sym typeface="Avenir"/>
            </a:endParaRPr>
          </a:p>
          <a:p>
            <a:pPr marL="457200" lvl="0" indent="-304800" algn="l" rtl="0">
              <a:spcBef>
                <a:spcPts val="0"/>
              </a:spcBef>
              <a:spcAft>
                <a:spcPts val="0"/>
              </a:spcAft>
              <a:buSzPts val="1200"/>
              <a:buFont typeface="Avenir"/>
              <a:buChar char="●"/>
            </a:pPr>
            <a:r>
              <a:rPr lang="en-US" sz="1200" dirty="0">
                <a:latin typeface="Avenir"/>
                <a:ea typeface="Avenir"/>
                <a:cs typeface="Avenir"/>
                <a:sym typeface="Avenir"/>
              </a:rPr>
              <a:t>What are some environmental considerations for making my classroom more accessible?</a:t>
            </a:r>
            <a:endParaRPr sz="1200" dirty="0">
              <a:latin typeface="Avenir"/>
              <a:ea typeface="Avenir"/>
              <a:cs typeface="Avenir"/>
              <a:sym typeface="Avenir"/>
            </a:endParaRPr>
          </a:p>
          <a:p>
            <a:pPr marL="457200" lvl="0" indent="-304800" algn="l" rtl="0">
              <a:spcBef>
                <a:spcPts val="0"/>
              </a:spcBef>
              <a:spcAft>
                <a:spcPts val="0"/>
              </a:spcAft>
              <a:buSzPts val="1200"/>
              <a:buFont typeface="Avenir"/>
              <a:buChar char="●"/>
            </a:pPr>
            <a:r>
              <a:rPr lang="en-US" sz="1200" dirty="0">
                <a:latin typeface="Avenir"/>
                <a:ea typeface="Avenir"/>
                <a:cs typeface="Avenir"/>
                <a:sym typeface="Avenir"/>
              </a:rPr>
              <a:t>How can I increase opportunities for participation in my community?</a:t>
            </a:r>
            <a:endParaRPr sz="1200" dirty="0">
              <a:latin typeface="Avenir"/>
              <a:ea typeface="Avenir"/>
              <a:cs typeface="Avenir"/>
              <a:sym typeface="Avenir"/>
            </a:endParaRPr>
          </a:p>
          <a:p>
            <a:pPr marL="457200" lvl="0" indent="-304800" algn="l" rtl="0">
              <a:spcBef>
                <a:spcPts val="0"/>
              </a:spcBef>
              <a:spcAft>
                <a:spcPts val="0"/>
              </a:spcAft>
              <a:buSzPts val="1200"/>
              <a:buFont typeface="Avenir"/>
              <a:buChar char="●"/>
            </a:pPr>
            <a:r>
              <a:rPr lang="en-US" sz="1200" dirty="0">
                <a:latin typeface="Avenir"/>
                <a:ea typeface="Avenir"/>
                <a:cs typeface="Avenir"/>
                <a:sym typeface="Avenir"/>
              </a:rPr>
              <a:t>What specific strategies can I use today?</a:t>
            </a:r>
            <a:endParaRPr sz="1200" dirty="0">
              <a:latin typeface="Avenir"/>
              <a:ea typeface="Avenir"/>
              <a:cs typeface="Avenir"/>
              <a:sym typeface="Avenir"/>
            </a:endParaRPr>
          </a:p>
        </p:txBody>
      </p:sp>
      <p:sp>
        <p:nvSpPr>
          <p:cNvPr id="68" name="Google Shape;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Facilitator Note </a:t>
            </a:r>
            <a:br>
              <a:rPr lang="en-US" b="0" dirty="0">
                <a:effectLst/>
              </a:rPr>
            </a:br>
            <a:r>
              <a:rPr lang="en-US" sz="1100" b="0" i="0" u="none" strike="noStrike" cap="none" dirty="0">
                <a:solidFill>
                  <a:srgbClr val="000000"/>
                </a:solidFill>
                <a:effectLst/>
                <a:latin typeface="Arial"/>
                <a:ea typeface="Arial"/>
                <a:cs typeface="Arial"/>
                <a:sym typeface="Arial"/>
              </a:rPr>
              <a:t>In this 1:28 minute video, the host walks viewers through different features of the module. To access the video:</a:t>
            </a:r>
            <a:br>
              <a:rPr lang="en-US" b="0" dirty="0">
                <a:effectLst/>
              </a:rPr>
            </a:br>
            <a:r>
              <a:rPr lang="en-US" sz="1100" b="0" i="0" u="none" strike="noStrike" cap="none" dirty="0">
                <a:solidFill>
                  <a:srgbClr val="000000"/>
                </a:solidFill>
                <a:effectLst/>
                <a:latin typeface="Arial"/>
                <a:ea typeface="Arial"/>
                <a:cs typeface="Arial"/>
                <a:sym typeface="Arial"/>
              </a:rPr>
              <a:t>Click on the image of the host. This will take you directly to website.</a:t>
            </a:r>
          </a:p>
          <a:p>
            <a:pPr rtl="0" fontAlgn="base"/>
            <a:r>
              <a:rPr lang="en-US" sz="1100" b="0" i="0" u="none" strike="noStrike" cap="none" dirty="0">
                <a:solidFill>
                  <a:srgbClr val="000000"/>
                </a:solidFill>
                <a:effectLst/>
                <a:latin typeface="Arial"/>
                <a:ea typeface="Arial"/>
                <a:cs typeface="Arial"/>
                <a:sym typeface="Arial"/>
              </a:rPr>
              <a:t>Once on the website, scroll down to the picture of the host, click play, and enlarge to full screen (lower right icon).  </a:t>
            </a:r>
          </a:p>
          <a:p>
            <a:pPr rtl="0" fontAlgn="base"/>
            <a:r>
              <a:rPr lang="en-US" sz="1100" b="0" i="0" u="none" strike="noStrike" cap="none" dirty="0">
                <a:solidFill>
                  <a:srgbClr val="000000"/>
                </a:solidFill>
                <a:effectLst/>
                <a:latin typeface="Arial"/>
                <a:ea typeface="Arial"/>
                <a:cs typeface="Arial"/>
                <a:sym typeface="Arial"/>
              </a:rPr>
              <a:t>Enable closed captions if needed (CC icon).</a:t>
            </a:r>
          </a:p>
        </p:txBody>
      </p:sp>
    </p:spTree>
    <p:extLst>
      <p:ext uri="{BB962C8B-B14F-4D97-AF65-F5344CB8AC3E}">
        <p14:creationId xmlns:p14="http://schemas.microsoft.com/office/powerpoint/2010/main" val="173659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b57ebead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b57ebead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Avenir"/>
                <a:ea typeface="Avenir"/>
                <a:cs typeface="Avenir"/>
                <a:sym typeface="Avenir"/>
              </a:rPr>
              <a:t>Facilitator Note</a:t>
            </a:r>
            <a:endParaRPr sz="1800" b="1">
              <a:latin typeface="Avenir"/>
              <a:ea typeface="Avenir"/>
              <a:cs typeface="Avenir"/>
              <a:sym typeface="Avenir"/>
            </a:endParaRPr>
          </a:p>
          <a:p>
            <a:pPr marL="0" lvl="0" indent="0" algn="l" rtl="0">
              <a:spcBef>
                <a:spcPts val="0"/>
              </a:spcBef>
              <a:spcAft>
                <a:spcPts val="0"/>
              </a:spcAft>
              <a:buNone/>
            </a:pPr>
            <a:endParaRPr sz="1200">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US" sz="1200">
                <a:solidFill>
                  <a:schemeClr val="dk1"/>
                </a:solidFill>
                <a:latin typeface="Avenir"/>
                <a:ea typeface="Avenir"/>
                <a:cs typeface="Avenir"/>
                <a:sym typeface="Avenir"/>
              </a:rPr>
              <a:t>This format overview gives the participants a general idea about what to expect for each section of the module and chance to ask any clarifying questions.</a:t>
            </a:r>
            <a:endParaRPr sz="1200">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b57ebead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b57ebeadc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Avenir"/>
                <a:ea typeface="Avenir"/>
                <a:cs typeface="Avenir"/>
                <a:sym typeface="Avenir"/>
              </a:rPr>
              <a:t>Facilitator Note</a:t>
            </a:r>
            <a:endParaRPr sz="1800" b="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1200">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US" sz="1200">
                <a:solidFill>
                  <a:schemeClr val="dk1"/>
                </a:solidFill>
                <a:latin typeface="Avenir"/>
                <a:ea typeface="Avenir"/>
                <a:cs typeface="Avenir"/>
                <a:sym typeface="Avenir"/>
              </a:rPr>
              <a:t>This format overview gives the participants a general idea about what to expect for each section of the module and chance to ask any clarifying questions.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b57ebeadc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b57ebeadc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b="1">
                <a:solidFill>
                  <a:schemeClr val="dk1"/>
                </a:solidFill>
                <a:latin typeface="Avenir"/>
                <a:ea typeface="Avenir"/>
                <a:cs typeface="Avenir"/>
                <a:sym typeface="Avenir"/>
              </a:rPr>
              <a:t>Facilitator Note</a:t>
            </a:r>
            <a:endParaRPr sz="1800" b="1">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1200">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US" sz="1200">
                <a:solidFill>
                  <a:schemeClr val="dk1"/>
                </a:solidFill>
                <a:latin typeface="Avenir"/>
                <a:ea typeface="Avenir"/>
                <a:cs typeface="Avenir"/>
                <a:sym typeface="Avenir"/>
              </a:rPr>
              <a:t>This format overview gives the participants a general idea about what to expect for each section of the module and chance to ask any clarifying questions.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18"/>
          <p:cNvSpPr/>
          <p:nvPr/>
        </p:nvSpPr>
        <p:spPr>
          <a:xfrm>
            <a:off x="0" y="0"/>
            <a:ext cx="12192000" cy="6858000"/>
          </a:xfrm>
          <a:prstGeom prst="rect">
            <a:avLst/>
          </a:prstGeom>
          <a:solidFill>
            <a:srgbClr val="7B57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p:nvPr/>
        </p:nvSpPr>
        <p:spPr>
          <a:xfrm>
            <a:off x="578602" y="627236"/>
            <a:ext cx="11034793" cy="5603526"/>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8" descr="Logo for OCALI with tagline Inspiring Change for People with Disabilities"/>
          <p:cNvPicPr preferRelativeResize="0"/>
          <p:nvPr/>
        </p:nvPicPr>
        <p:blipFill rotWithShape="1">
          <a:blip r:embed="rId2">
            <a:alphaModFix/>
          </a:blip>
          <a:srcRect/>
          <a:stretch/>
        </p:blipFill>
        <p:spPr>
          <a:xfrm>
            <a:off x="3260932" y="2377281"/>
            <a:ext cx="5670135" cy="2103437"/>
          </a:xfrm>
          <a:prstGeom prst="rect">
            <a:avLst/>
          </a:prstGeom>
          <a:noFill/>
          <a:ln>
            <a:noFill/>
          </a:ln>
        </p:spPr>
      </p:pic>
      <p:sp>
        <p:nvSpPr>
          <p:cNvPr id="2" name="Title 1">
            <a:extLst>
              <a:ext uri="{FF2B5EF4-FFF2-40B4-BE49-F238E27FC236}">
                <a16:creationId xmlns:a16="http://schemas.microsoft.com/office/drawing/2014/main" id="{CBDB66E4-F6E8-ED4D-A992-B49F0678C4AD}"/>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5BF5-E30D-1F43-825D-1982015271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CBE39-8A9E-B745-8D9B-D9C41DAD4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CADF7-1F70-0B40-9EC1-49B0816833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A676EC-CC7D-B54A-829A-9A9D41663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E2F43B-1471-D940-8C20-AC4991ABB3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628A35-CEB0-CA4C-B91F-EA6089F8BD76}"/>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8" name="Footer Placeholder 7">
            <a:extLst>
              <a:ext uri="{FF2B5EF4-FFF2-40B4-BE49-F238E27FC236}">
                <a16:creationId xmlns:a16="http://schemas.microsoft.com/office/drawing/2014/main" id="{5903A587-A049-2B49-AD5D-0558D3C37C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BFCE13-5B3B-E24D-87F9-BD12DE46E318}"/>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37668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4717-C0CA-9E48-AC67-75870C05C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C16436-9C55-1D47-A4E3-060760EC75AA}"/>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4" name="Footer Placeholder 3">
            <a:extLst>
              <a:ext uri="{FF2B5EF4-FFF2-40B4-BE49-F238E27FC236}">
                <a16:creationId xmlns:a16="http://schemas.microsoft.com/office/drawing/2014/main" id="{20821C46-62D9-8D44-9AB6-9371389769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DBF103-719E-9647-8FF1-C5720ECC328A}"/>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1099073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635AA9-452C-6544-86B5-886A86961FC9}"/>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3" name="Footer Placeholder 2">
            <a:extLst>
              <a:ext uri="{FF2B5EF4-FFF2-40B4-BE49-F238E27FC236}">
                <a16:creationId xmlns:a16="http://schemas.microsoft.com/office/drawing/2014/main" id="{9701C594-535C-D245-B59C-3F7B1F5A81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6F070-0F9D-B24A-9B16-1A7BCD979640}"/>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140334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CEB3-38EF-4045-9CAA-949C512FB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91404-D917-FE4C-9ABE-EDB53533A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D497AF-70FC-C940-A300-2BA545141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4C4D0C-659F-E147-A381-BB5C7BD9D30B}"/>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6" name="Footer Placeholder 5">
            <a:extLst>
              <a:ext uri="{FF2B5EF4-FFF2-40B4-BE49-F238E27FC236}">
                <a16:creationId xmlns:a16="http://schemas.microsoft.com/office/drawing/2014/main" id="{1BE8E8FB-0BC0-564C-89DA-79135B735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70E85-6A87-484E-B22E-88599BDA087B}"/>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1806487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493D-3500-8549-8FCD-515CC24E2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8AC58-10CD-3348-A59C-76B311386B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9ADDF-15A8-4E4D-ABB3-E5EFB2D8A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0C119-A2F6-B048-9554-ECD1EA941165}"/>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6" name="Footer Placeholder 5">
            <a:extLst>
              <a:ext uri="{FF2B5EF4-FFF2-40B4-BE49-F238E27FC236}">
                <a16:creationId xmlns:a16="http://schemas.microsoft.com/office/drawing/2014/main" id="{092ACABD-C11F-B547-8C76-CA91E13B8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EA8F4-B747-094B-9B25-101BB3B7A788}"/>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610034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86BF-5931-4C45-9E5C-83DBB0F9B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A99EFD-70F7-8349-83E6-7F0B4F7316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C8AE3-260D-9245-B8DD-07CE4EA0420D}"/>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5" name="Footer Placeholder 4">
            <a:extLst>
              <a:ext uri="{FF2B5EF4-FFF2-40B4-BE49-F238E27FC236}">
                <a16:creationId xmlns:a16="http://schemas.microsoft.com/office/drawing/2014/main" id="{AF40C197-ECCD-FD45-B9C0-1E62AE68F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E6354-AF03-0444-B470-0D2D936BA35B}"/>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3722231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8E252F-C019-1B45-9039-68E0D6F2EE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659ED5-4DAD-DF4E-B774-3E9F46E3D4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BBAD29-F267-AD40-A3B9-F867C930E5DA}"/>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5" name="Footer Placeholder 4">
            <a:extLst>
              <a:ext uri="{FF2B5EF4-FFF2-40B4-BE49-F238E27FC236}">
                <a16:creationId xmlns:a16="http://schemas.microsoft.com/office/drawing/2014/main" id="{5CA871D4-99F2-8A40-9A08-05C439C6E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1FBCA-7960-5344-ABA4-407FA6683F2A}"/>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9346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71CE-D80B-D645-8A02-B5B0274AB0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B9D63-CFCD-F645-B39E-EA8BEFA2B3B1}"/>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4" name="Footer Placeholder 3">
            <a:extLst>
              <a:ext uri="{FF2B5EF4-FFF2-40B4-BE49-F238E27FC236}">
                <a16:creationId xmlns:a16="http://schemas.microsoft.com/office/drawing/2014/main" id="{BF6B110A-B05E-F943-A682-FE55065845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78ABB2-2E19-4842-B04C-4B2FF368359A}"/>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273270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bout Outreach Center">
  <p:cSld name="About Outreach Center">
    <p:spTree>
      <p:nvGrpSpPr>
        <p:cNvPr id="1" name="Shape 18"/>
        <p:cNvGrpSpPr/>
        <p:nvPr/>
      </p:nvGrpSpPr>
      <p:grpSpPr>
        <a:xfrm>
          <a:off x="0" y="0"/>
          <a:ext cx="0" cy="0"/>
          <a:chOff x="0" y="0"/>
          <a:chExt cx="0" cy="0"/>
        </a:xfrm>
      </p:grpSpPr>
      <p:sp>
        <p:nvSpPr>
          <p:cNvPr id="19" name="Google Shape;19;p20"/>
          <p:cNvSpPr txBox="1"/>
          <p:nvPr/>
        </p:nvSpPr>
        <p:spPr>
          <a:xfrm>
            <a:off x="583004" y="384864"/>
            <a:ext cx="94281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a:solidFill>
                  <a:schemeClr val="dk1"/>
                </a:solidFill>
                <a:latin typeface="Avenir"/>
                <a:ea typeface="Avenir"/>
                <a:cs typeface="Avenir"/>
                <a:sym typeface="Avenir"/>
              </a:rPr>
              <a:t>About </a:t>
            </a:r>
            <a:r>
              <a:rPr lang="en-US" sz="3600" b="0" i="0">
                <a:solidFill>
                  <a:schemeClr val="dk1"/>
                </a:solidFill>
                <a:latin typeface="Avenir"/>
                <a:ea typeface="Avenir"/>
                <a:cs typeface="Avenir"/>
                <a:sym typeface="Avenir"/>
              </a:rPr>
              <a:t>the Outreach Center for Deafness and Blindness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20"/>
          <p:cNvSpPr txBox="1"/>
          <p:nvPr/>
        </p:nvSpPr>
        <p:spPr>
          <a:xfrm>
            <a:off x="583003" y="1906768"/>
            <a:ext cx="1043709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a:solidFill>
                  <a:schemeClr val="dk1"/>
                </a:solidFill>
                <a:latin typeface="Avenir"/>
                <a:ea typeface="Avenir"/>
                <a:cs typeface="Avenir"/>
                <a:sym typeface="Avenir"/>
              </a:rPr>
              <a:t>We work to increase access and equity for students, families, and communities through connections, resources, and supports. Building relationships, sharing resources, and reaching the community is instrumental as we strive to support students where they are, with what they need, when they need it - to learn, grow, and live their best lives.</a:t>
            </a:r>
            <a:endParaRPr sz="2800" b="0" i="0">
              <a:solidFill>
                <a:schemeClr val="dk1"/>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venir"/>
              <a:buNone/>
              <a:defRPr b="1"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909763"/>
            <a:ext cx="10515600" cy="4127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b="0" i="0">
                <a:latin typeface="Avenir"/>
                <a:ea typeface="Avenir"/>
                <a:cs typeface="Avenir"/>
                <a:sym typeface="Avenir"/>
              </a:defRPr>
            </a:lvl1pPr>
            <a:lvl2pPr marL="914400" lvl="1" indent="-381000" algn="l">
              <a:lnSpc>
                <a:spcPct val="90000"/>
              </a:lnSpc>
              <a:spcBef>
                <a:spcPts val="500"/>
              </a:spcBef>
              <a:spcAft>
                <a:spcPts val="0"/>
              </a:spcAft>
              <a:buClr>
                <a:schemeClr val="dk1"/>
              </a:buClr>
              <a:buSzPts val="2400"/>
              <a:buChar char="•"/>
              <a:defRPr b="0" i="0">
                <a:latin typeface="Avenir"/>
                <a:ea typeface="Avenir"/>
                <a:cs typeface="Avenir"/>
                <a:sym typeface="Avenir"/>
              </a:defRPr>
            </a:lvl2pPr>
            <a:lvl3pPr marL="1371600" lvl="2" indent="-355600" algn="l">
              <a:lnSpc>
                <a:spcPct val="90000"/>
              </a:lnSpc>
              <a:spcBef>
                <a:spcPts val="500"/>
              </a:spcBef>
              <a:spcAft>
                <a:spcPts val="0"/>
              </a:spcAft>
              <a:buClr>
                <a:schemeClr val="dk1"/>
              </a:buClr>
              <a:buSzPts val="2000"/>
              <a:buChar char="•"/>
              <a:defRPr b="0" i="0">
                <a:latin typeface="Avenir"/>
                <a:ea typeface="Avenir"/>
                <a:cs typeface="Avenir"/>
                <a:sym typeface="Avenir"/>
              </a:defRPr>
            </a:lvl3pPr>
            <a:lvl4pPr marL="1828800" lvl="3" indent="-342900" algn="l">
              <a:lnSpc>
                <a:spcPct val="90000"/>
              </a:lnSpc>
              <a:spcBef>
                <a:spcPts val="500"/>
              </a:spcBef>
              <a:spcAft>
                <a:spcPts val="0"/>
              </a:spcAft>
              <a:buClr>
                <a:schemeClr val="dk1"/>
              </a:buClr>
              <a:buSzPts val="1800"/>
              <a:buChar char="•"/>
              <a:defRPr b="0" i="0">
                <a:latin typeface="Avenir"/>
                <a:ea typeface="Avenir"/>
                <a:cs typeface="Avenir"/>
                <a:sym typeface="Avenir"/>
              </a:defRPr>
            </a:lvl4pPr>
            <a:lvl5pPr marL="2286000" lvl="4" indent="-342900" algn="l">
              <a:lnSpc>
                <a:spcPct val="90000"/>
              </a:lnSpc>
              <a:spcBef>
                <a:spcPts val="500"/>
              </a:spcBef>
              <a:spcAft>
                <a:spcPts val="0"/>
              </a:spcAft>
              <a:buClr>
                <a:schemeClr val="dk1"/>
              </a:buClr>
              <a:buSzPts val="1800"/>
              <a:buChar char="•"/>
              <a:defRPr b="0" i="0">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CALI Centers">
  <p:cSld name="OCALI Centers">
    <p:spTree>
      <p:nvGrpSpPr>
        <p:cNvPr id="1" name="Shape 24"/>
        <p:cNvGrpSpPr/>
        <p:nvPr/>
      </p:nvGrpSpPr>
      <p:grpSpPr>
        <a:xfrm>
          <a:off x="0" y="0"/>
          <a:ext cx="0" cy="0"/>
          <a:chOff x="0" y="0"/>
          <a:chExt cx="0" cy="0"/>
        </a:xfrm>
      </p:grpSpPr>
      <p:sp>
        <p:nvSpPr>
          <p:cNvPr id="25" name="Google Shape;25;p22"/>
          <p:cNvSpPr txBox="1"/>
          <p:nvPr/>
        </p:nvSpPr>
        <p:spPr>
          <a:xfrm>
            <a:off x="583003" y="384864"/>
            <a:ext cx="1103815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a:solidFill>
                  <a:schemeClr val="dk1"/>
                </a:solidFill>
                <a:latin typeface="Avenir"/>
                <a:ea typeface="Avenir"/>
                <a:cs typeface="Avenir"/>
                <a:sym typeface="Avenir"/>
              </a:rPr>
              <a:t>OCALI Centers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 name="Google Shape;26;p22" descr="Logo for ASD Strategies in Action Autism Certification Center"/>
          <p:cNvPicPr preferRelativeResize="0"/>
          <p:nvPr/>
        </p:nvPicPr>
        <p:blipFill rotWithShape="1">
          <a:blip r:embed="rId2">
            <a:alphaModFix/>
          </a:blip>
          <a:srcRect/>
          <a:stretch/>
        </p:blipFill>
        <p:spPr>
          <a:xfrm>
            <a:off x="8504479" y="3832656"/>
            <a:ext cx="2422748" cy="929944"/>
          </a:xfrm>
          <a:prstGeom prst="rect">
            <a:avLst/>
          </a:prstGeom>
          <a:noFill/>
          <a:ln>
            <a:noFill/>
          </a:ln>
        </p:spPr>
      </p:pic>
      <p:pic>
        <p:nvPicPr>
          <p:cNvPr id="27" name="Google Shape;27;p22" descr="Logo for Assistive Technology and Accessible Educational Materials Center"/>
          <p:cNvPicPr preferRelativeResize="0"/>
          <p:nvPr/>
        </p:nvPicPr>
        <p:blipFill rotWithShape="1">
          <a:blip r:embed="rId3">
            <a:alphaModFix/>
          </a:blip>
          <a:srcRect/>
          <a:stretch/>
        </p:blipFill>
        <p:spPr>
          <a:xfrm>
            <a:off x="7890192" y="2688249"/>
            <a:ext cx="3072111" cy="768028"/>
          </a:xfrm>
          <a:prstGeom prst="rect">
            <a:avLst/>
          </a:prstGeom>
          <a:noFill/>
          <a:ln>
            <a:noFill/>
          </a:ln>
        </p:spPr>
      </p:pic>
      <p:pic>
        <p:nvPicPr>
          <p:cNvPr id="28" name="Google Shape;28;p22" descr="Logo for Autism Center"/>
          <p:cNvPicPr preferRelativeResize="0"/>
          <p:nvPr/>
        </p:nvPicPr>
        <p:blipFill rotWithShape="1">
          <a:blip r:embed="rId4">
            <a:alphaModFix/>
          </a:blip>
          <a:srcRect/>
          <a:stretch/>
        </p:blipFill>
        <p:spPr>
          <a:xfrm>
            <a:off x="444716" y="1647220"/>
            <a:ext cx="2939006" cy="774178"/>
          </a:xfrm>
          <a:prstGeom prst="rect">
            <a:avLst/>
          </a:prstGeom>
          <a:noFill/>
          <a:ln>
            <a:noFill/>
          </a:ln>
        </p:spPr>
      </p:pic>
      <p:pic>
        <p:nvPicPr>
          <p:cNvPr id="29" name="Google Shape;29;p22" descr="Logo for Center for the Young Child"/>
          <p:cNvPicPr preferRelativeResize="0"/>
          <p:nvPr/>
        </p:nvPicPr>
        <p:blipFill rotWithShape="1">
          <a:blip r:embed="rId5">
            <a:alphaModFix/>
          </a:blip>
          <a:srcRect/>
          <a:stretch/>
        </p:blipFill>
        <p:spPr>
          <a:xfrm>
            <a:off x="444717" y="2688248"/>
            <a:ext cx="2915660" cy="768028"/>
          </a:xfrm>
          <a:prstGeom prst="rect">
            <a:avLst/>
          </a:prstGeom>
          <a:noFill/>
          <a:ln>
            <a:noFill/>
          </a:ln>
        </p:spPr>
      </p:pic>
      <p:pic>
        <p:nvPicPr>
          <p:cNvPr id="30" name="Google Shape;30;p22" descr="Logo for Family Center"/>
          <p:cNvPicPr preferRelativeResize="0"/>
          <p:nvPr/>
        </p:nvPicPr>
        <p:blipFill rotWithShape="1">
          <a:blip r:embed="rId6">
            <a:alphaModFix/>
          </a:blip>
          <a:srcRect/>
          <a:stretch/>
        </p:blipFill>
        <p:spPr>
          <a:xfrm>
            <a:off x="444716" y="3832656"/>
            <a:ext cx="2680568" cy="706101"/>
          </a:xfrm>
          <a:prstGeom prst="rect">
            <a:avLst/>
          </a:prstGeom>
          <a:noFill/>
          <a:ln>
            <a:noFill/>
          </a:ln>
        </p:spPr>
      </p:pic>
      <p:pic>
        <p:nvPicPr>
          <p:cNvPr id="31" name="Google Shape;31;p22" descr="Logo for Lending Library"/>
          <p:cNvPicPr preferRelativeResize="0"/>
          <p:nvPr/>
        </p:nvPicPr>
        <p:blipFill rotWithShape="1">
          <a:blip r:embed="rId7">
            <a:alphaModFix/>
          </a:blip>
          <a:srcRect/>
          <a:stretch/>
        </p:blipFill>
        <p:spPr>
          <a:xfrm>
            <a:off x="8293689" y="4959923"/>
            <a:ext cx="2811313" cy="1116764"/>
          </a:xfrm>
          <a:prstGeom prst="rect">
            <a:avLst/>
          </a:prstGeom>
          <a:noFill/>
          <a:ln>
            <a:noFill/>
          </a:ln>
        </p:spPr>
      </p:pic>
      <p:pic>
        <p:nvPicPr>
          <p:cNvPr id="32" name="Google Shape;32;p22" descr="Logo for Lifespan Transition Center"/>
          <p:cNvPicPr preferRelativeResize="0"/>
          <p:nvPr/>
        </p:nvPicPr>
        <p:blipFill rotWithShape="1">
          <a:blip r:embed="rId8">
            <a:alphaModFix/>
          </a:blip>
          <a:srcRect/>
          <a:stretch/>
        </p:blipFill>
        <p:spPr>
          <a:xfrm>
            <a:off x="4059544" y="1647220"/>
            <a:ext cx="3066255" cy="749221"/>
          </a:xfrm>
          <a:prstGeom prst="rect">
            <a:avLst/>
          </a:prstGeom>
          <a:noFill/>
          <a:ln>
            <a:noFill/>
          </a:ln>
        </p:spPr>
      </p:pic>
      <p:pic>
        <p:nvPicPr>
          <p:cNvPr id="33" name="Google Shape;33;p22" descr="Logo for the Outreach Center for Deafness and Blindness"/>
          <p:cNvPicPr preferRelativeResize="0"/>
          <p:nvPr/>
        </p:nvPicPr>
        <p:blipFill rotWithShape="1">
          <a:blip r:embed="rId9">
            <a:alphaModFix/>
          </a:blip>
          <a:srcRect/>
          <a:stretch/>
        </p:blipFill>
        <p:spPr>
          <a:xfrm>
            <a:off x="8010441" y="1647220"/>
            <a:ext cx="3333450" cy="632463"/>
          </a:xfrm>
          <a:prstGeom prst="rect">
            <a:avLst/>
          </a:prstGeom>
          <a:noFill/>
          <a:ln>
            <a:noFill/>
          </a:ln>
        </p:spPr>
      </p:pic>
      <p:pic>
        <p:nvPicPr>
          <p:cNvPr id="34" name="Google Shape;34;p22" descr="Logo for Teaching Diverse Learners Center"/>
          <p:cNvPicPr preferRelativeResize="0"/>
          <p:nvPr/>
        </p:nvPicPr>
        <p:blipFill rotWithShape="1">
          <a:blip r:embed="rId10">
            <a:alphaModFix/>
          </a:blip>
          <a:srcRect/>
          <a:stretch/>
        </p:blipFill>
        <p:spPr>
          <a:xfrm>
            <a:off x="4059544" y="2688248"/>
            <a:ext cx="2894838" cy="749742"/>
          </a:xfrm>
          <a:prstGeom prst="rect">
            <a:avLst/>
          </a:prstGeom>
          <a:noFill/>
          <a:ln>
            <a:noFill/>
          </a:ln>
        </p:spPr>
      </p:pic>
      <p:pic>
        <p:nvPicPr>
          <p:cNvPr id="35" name="Google Shape;35;p22" descr="Logo for Universal Design for Learning Center"/>
          <p:cNvPicPr preferRelativeResize="0"/>
          <p:nvPr/>
        </p:nvPicPr>
        <p:blipFill rotWithShape="1">
          <a:blip r:embed="rId11">
            <a:alphaModFix/>
          </a:blip>
          <a:srcRect/>
          <a:stretch/>
        </p:blipFill>
        <p:spPr>
          <a:xfrm>
            <a:off x="4059544" y="3832656"/>
            <a:ext cx="3235786" cy="751538"/>
          </a:xfrm>
          <a:prstGeom prst="rect">
            <a:avLst/>
          </a:prstGeom>
          <a:noFill/>
          <a:ln>
            <a:noFill/>
          </a:ln>
        </p:spPr>
      </p:pic>
      <p:pic>
        <p:nvPicPr>
          <p:cNvPr id="36" name="Google Shape;36;p22" descr="OCALICON logo"/>
          <p:cNvPicPr preferRelativeResize="0"/>
          <p:nvPr/>
        </p:nvPicPr>
        <p:blipFill rotWithShape="1">
          <a:blip r:embed="rId12">
            <a:alphaModFix/>
          </a:blip>
          <a:srcRect/>
          <a:stretch/>
        </p:blipFill>
        <p:spPr>
          <a:xfrm>
            <a:off x="4351427" y="5116037"/>
            <a:ext cx="2567104" cy="39261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37"/>
        <p:cNvGrpSpPr/>
        <p:nvPr/>
      </p:nvGrpSpPr>
      <p:grpSpPr>
        <a:xfrm>
          <a:off x="0" y="0"/>
          <a:ext cx="0" cy="0"/>
          <a:chOff x="0" y="0"/>
          <a:chExt cx="0" cy="0"/>
        </a:xfrm>
      </p:grpSpPr>
      <p:sp>
        <p:nvSpPr>
          <p:cNvPr id="38" name="Google Shape;38;p2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3"/>
          <p:cNvSpPr/>
          <p:nvPr/>
        </p:nvSpPr>
        <p:spPr>
          <a:xfrm>
            <a:off x="578602" y="627236"/>
            <a:ext cx="11034793" cy="5603526"/>
          </a:xfrm>
          <a:prstGeom prst="rect">
            <a:avLst/>
          </a:prstGeom>
          <a:no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3"/>
          <p:cNvSpPr txBox="1"/>
          <p:nvPr/>
        </p:nvSpPr>
        <p:spPr>
          <a:xfrm>
            <a:off x="4085419" y="1825625"/>
            <a:ext cx="402115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a:solidFill>
                  <a:schemeClr val="lt1"/>
                </a:solidFill>
                <a:latin typeface="Avenir"/>
                <a:ea typeface="Avenir"/>
                <a:cs typeface="Avenir"/>
                <a:sym typeface="Avenir"/>
              </a:rPr>
              <a:t>Thank You</a:t>
            </a:r>
            <a:endParaRPr/>
          </a:p>
        </p:txBody>
      </p:sp>
      <p:sp>
        <p:nvSpPr>
          <p:cNvPr id="41" name="Google Shape;41;p23"/>
          <p:cNvSpPr txBox="1"/>
          <p:nvPr/>
        </p:nvSpPr>
        <p:spPr>
          <a:xfrm>
            <a:off x="3754912" y="3429117"/>
            <a:ext cx="4682169"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a:solidFill>
                  <a:schemeClr val="lt1"/>
                </a:solidFill>
                <a:latin typeface="Avenir"/>
                <a:ea typeface="Avenir"/>
                <a:cs typeface="Avenir"/>
                <a:sym typeface="Avenir"/>
              </a:rPr>
              <a:t>visit us at www.ocali.org</a:t>
            </a:r>
            <a:endParaRPr sz="4800" b="1" i="0">
              <a:solidFill>
                <a:schemeClr val="lt1"/>
              </a:solidFill>
              <a:latin typeface="Avenir"/>
              <a:ea typeface="Avenir"/>
              <a:cs typeface="Avenir"/>
              <a:sym typeface="Aveni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27DEAF-B75F-CF4D-AF2F-67F35FC20B7E}"/>
              </a:ext>
            </a:extLst>
          </p:cNvPr>
          <p:cNvSpPr>
            <a:spLocks noGrp="1"/>
          </p:cNvSpPr>
          <p:nvPr>
            <p:ph idx="1"/>
          </p:nvPr>
        </p:nvSpPr>
        <p:spPr>
          <a:xfrm>
            <a:off x="838200" y="9112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5C483A9-89A4-F240-8C35-E1A92B9957C6}"/>
              </a:ext>
            </a:extLst>
          </p:cNvPr>
          <p:cNvSpPr>
            <a:spLocks noGrp="1"/>
          </p:cNvSpPr>
          <p:nvPr>
            <p:ph type="dt" sz="half" idx="10"/>
          </p:nvPr>
        </p:nvSpPr>
        <p:spPr>
          <a:xfrm>
            <a:off x="838200" y="6356350"/>
            <a:ext cx="2743200" cy="365125"/>
          </a:xfrm>
          <a:prstGeom prst="rect">
            <a:avLst/>
          </a:prstGeom>
        </p:spPr>
        <p:txBody>
          <a:bodyPr/>
          <a:lstStyle/>
          <a:p>
            <a:fld id="{63BD6C65-569A-D745-B67B-2B110D8FB180}" type="datetimeFigureOut">
              <a:rPr lang="en-US" smtClean="0"/>
              <a:t>12/18/19</a:t>
            </a:fld>
            <a:endParaRPr lang="en-US"/>
          </a:p>
        </p:txBody>
      </p:sp>
      <p:sp>
        <p:nvSpPr>
          <p:cNvPr id="5" name="Footer Placeholder 4">
            <a:extLst>
              <a:ext uri="{FF2B5EF4-FFF2-40B4-BE49-F238E27FC236}">
                <a16:creationId xmlns:a16="http://schemas.microsoft.com/office/drawing/2014/main" id="{909BE39D-7504-2346-BE6F-E8051DCE37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BBB881-D68E-6E41-B3BC-5C2BCDE1D279}"/>
              </a:ext>
            </a:extLst>
          </p:cNvPr>
          <p:cNvSpPr>
            <a:spLocks noGrp="1"/>
          </p:cNvSpPr>
          <p:nvPr>
            <p:ph type="sldNum" sz="quarter" idx="12"/>
          </p:nvPr>
        </p:nvSpPr>
        <p:spPr>
          <a:xfrm>
            <a:off x="8610600" y="6356350"/>
            <a:ext cx="2743200" cy="365125"/>
          </a:xfrm>
          <a:prstGeom prst="rect">
            <a:avLst/>
          </a:prstGeom>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281487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D790-0454-524D-9D4F-598E130D43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058260-035B-0046-8AB4-DB6B2F0B1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C93558-AABA-E749-830A-E4AA55DE3045}"/>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5" name="Footer Placeholder 4">
            <a:extLst>
              <a:ext uri="{FF2B5EF4-FFF2-40B4-BE49-F238E27FC236}">
                <a16:creationId xmlns:a16="http://schemas.microsoft.com/office/drawing/2014/main" id="{130966AE-AFBB-DE4A-906A-C4CA0DB69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077AD-5598-1547-B0B8-A7318667C833}"/>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385043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8AA8-5F8E-1B43-BC4A-05EBFFCF97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3499E-E025-FF4B-BE77-DDCC7E7E0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AC97DF-3784-3C41-8018-FCEBBFC656DA}"/>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5" name="Footer Placeholder 4">
            <a:extLst>
              <a:ext uri="{FF2B5EF4-FFF2-40B4-BE49-F238E27FC236}">
                <a16:creationId xmlns:a16="http://schemas.microsoft.com/office/drawing/2014/main" id="{B1B9ACFC-A231-3444-80D3-236FF9C73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5B2B8-CCBA-6A4F-A6F8-EE97371A310A}"/>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397852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86DB-5918-5741-A866-F8A18AAD6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C1CE98-E771-2D4F-B1D1-24118AA39A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5FDEB9-489F-2B42-8B3F-461B0028F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7F64B5-8C6C-E24A-AE20-333D980087F3}"/>
              </a:ext>
            </a:extLst>
          </p:cNvPr>
          <p:cNvSpPr>
            <a:spLocks noGrp="1"/>
          </p:cNvSpPr>
          <p:nvPr>
            <p:ph type="dt" sz="half" idx="10"/>
          </p:nvPr>
        </p:nvSpPr>
        <p:spPr/>
        <p:txBody>
          <a:bodyPr/>
          <a:lstStyle/>
          <a:p>
            <a:fld id="{63BD6C65-569A-D745-B67B-2B110D8FB180}" type="datetimeFigureOut">
              <a:rPr lang="en-US" smtClean="0"/>
              <a:t>12/18/19</a:t>
            </a:fld>
            <a:endParaRPr lang="en-US"/>
          </a:p>
        </p:txBody>
      </p:sp>
      <p:sp>
        <p:nvSpPr>
          <p:cNvPr id="6" name="Footer Placeholder 5">
            <a:extLst>
              <a:ext uri="{FF2B5EF4-FFF2-40B4-BE49-F238E27FC236}">
                <a16:creationId xmlns:a16="http://schemas.microsoft.com/office/drawing/2014/main" id="{A963BDDA-02A7-3D48-9F2C-AE00B3FCD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A47910-C0F1-2643-BA80-E3BB7271E914}"/>
              </a:ext>
            </a:extLst>
          </p:cNvPr>
          <p:cNvSpPr>
            <a:spLocks noGrp="1"/>
          </p:cNvSpPr>
          <p:nvPr>
            <p:ph type="sldNum" sz="quarter" idx="12"/>
          </p:nvPr>
        </p:nvSpPr>
        <p:spPr/>
        <p:txBody>
          <a:bodyPr/>
          <a:lstStyle/>
          <a:p>
            <a:fld id="{7DA53DAA-FEE8-C443-8F23-BFDD87B497D5}" type="slidenum">
              <a:rPr lang="en-US" smtClean="0"/>
              <a:t>‹#›</a:t>
            </a:fld>
            <a:endParaRPr lang="en-US"/>
          </a:p>
        </p:txBody>
      </p:sp>
    </p:spTree>
    <p:extLst>
      <p:ext uri="{BB962C8B-B14F-4D97-AF65-F5344CB8AC3E}">
        <p14:creationId xmlns:p14="http://schemas.microsoft.com/office/powerpoint/2010/main" val="127984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 name="Google Shape;8;p17"/>
          <p:cNvCxnSpPr/>
          <p:nvPr/>
        </p:nvCxnSpPr>
        <p:spPr>
          <a:xfrm rot="10800000">
            <a:off x="0" y="6444884"/>
            <a:ext cx="4745421" cy="0"/>
          </a:xfrm>
          <a:prstGeom prst="straightConnector1">
            <a:avLst/>
          </a:prstGeom>
          <a:noFill/>
          <a:ln w="12700" cap="flat" cmpd="sng">
            <a:solidFill>
              <a:srgbClr val="7B57C1"/>
            </a:solidFill>
            <a:prstDash val="solid"/>
            <a:miter lim="800000"/>
            <a:headEnd type="none" w="sm" len="sm"/>
            <a:tailEnd type="none" w="sm" len="sm"/>
          </a:ln>
        </p:spPr>
      </p:cxnSp>
      <p:cxnSp>
        <p:nvCxnSpPr>
          <p:cNvPr id="9" name="Google Shape;9;p17"/>
          <p:cNvCxnSpPr/>
          <p:nvPr/>
        </p:nvCxnSpPr>
        <p:spPr>
          <a:xfrm rot="10800000">
            <a:off x="7567448" y="6444884"/>
            <a:ext cx="4624552" cy="0"/>
          </a:xfrm>
          <a:prstGeom prst="straightConnector1">
            <a:avLst/>
          </a:prstGeom>
          <a:noFill/>
          <a:ln w="12700" cap="flat" cmpd="sng">
            <a:solidFill>
              <a:srgbClr val="7B57C1"/>
            </a:solidFill>
            <a:prstDash val="solid"/>
            <a:miter lim="800000"/>
            <a:headEnd type="none" w="sm" len="sm"/>
            <a:tailEnd type="none" w="sm" len="sm"/>
          </a:ln>
        </p:spPr>
      </p:cxnSp>
      <p:pic>
        <p:nvPicPr>
          <p:cNvPr id="10" name="Google Shape;10;p17" descr="Logo for the Outreach Center for Deafness and Blindness"/>
          <p:cNvPicPr preferRelativeResize="0"/>
          <p:nvPr/>
        </p:nvPicPr>
        <p:blipFill rotWithShape="1">
          <a:blip r:embed="rId8">
            <a:alphaModFix/>
          </a:blip>
          <a:srcRect/>
          <a:stretch/>
        </p:blipFill>
        <p:spPr>
          <a:xfrm>
            <a:off x="4871544" y="6208495"/>
            <a:ext cx="2537520" cy="4814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FD387-B848-5C4F-AF9D-377272B30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9E1C09-9F0C-CB41-8E3A-5C0213D8A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A666E-CA10-3944-A099-49E9B844B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D6C65-569A-D745-B67B-2B110D8FB180}" type="datetimeFigureOut">
              <a:rPr lang="en-US" smtClean="0"/>
              <a:t>12/18/19</a:t>
            </a:fld>
            <a:endParaRPr lang="en-US"/>
          </a:p>
        </p:txBody>
      </p:sp>
      <p:sp>
        <p:nvSpPr>
          <p:cNvPr id="5" name="Footer Placeholder 4">
            <a:extLst>
              <a:ext uri="{FF2B5EF4-FFF2-40B4-BE49-F238E27FC236}">
                <a16:creationId xmlns:a16="http://schemas.microsoft.com/office/drawing/2014/main" id="{DD8DE9E6-6ACE-344E-9C58-23A5FAD4FF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C7094F-55E5-2840-827A-AAF7F8A5F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53DAA-FEE8-C443-8F23-BFDD87B497D5}" type="slidenum">
              <a:rPr lang="en-US" smtClean="0"/>
              <a:t>‹#›</a:t>
            </a:fld>
            <a:endParaRPr lang="en-US"/>
          </a:p>
        </p:txBody>
      </p:sp>
    </p:spTree>
    <p:extLst>
      <p:ext uri="{BB962C8B-B14F-4D97-AF65-F5344CB8AC3E}">
        <p14:creationId xmlns:p14="http://schemas.microsoft.com/office/powerpoint/2010/main" val="1326833640"/>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deafandblindoutreach.org/create-accou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eafandblindoutreach.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ocali.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deafandblindoutreach.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eafandblindoutreach.org/promoting-acces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Google Shape;46;p1" descr="The Outreach Center for Deafness and Blindess text and logo"/>
          <p:cNvPicPr preferRelativeResize="0"/>
          <p:nvPr/>
        </p:nvPicPr>
        <p:blipFill>
          <a:blip r:embed="rId3">
            <a:alphaModFix/>
          </a:blip>
          <a:stretch>
            <a:fillRect/>
          </a:stretch>
        </p:blipFill>
        <p:spPr>
          <a:xfrm>
            <a:off x="736200" y="2329850"/>
            <a:ext cx="10719600" cy="2198300"/>
          </a:xfrm>
          <a:prstGeom prst="rect">
            <a:avLst/>
          </a:prstGeom>
          <a:noFill/>
          <a:ln>
            <a:noFill/>
          </a:ln>
        </p:spPr>
      </p:pic>
      <p:sp>
        <p:nvSpPr>
          <p:cNvPr id="47" name="Google Shape;47;p1"/>
          <p:cNvSpPr txBox="1"/>
          <p:nvPr/>
        </p:nvSpPr>
        <p:spPr>
          <a:xfrm>
            <a:off x="2071975" y="4832375"/>
            <a:ext cx="8440200" cy="81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i="1">
                <a:solidFill>
                  <a:srgbClr val="FFFFFF"/>
                </a:solidFill>
                <a:latin typeface="Calibri"/>
                <a:ea typeface="Calibri"/>
                <a:cs typeface="Calibri"/>
                <a:sym typeface="Calibri"/>
              </a:rPr>
              <a:t>Promoting Access for People who are Deaf, Hard of Hearing, Blind, or Visually Impaired</a:t>
            </a:r>
            <a:endParaRPr sz="1800" i="1">
              <a:solidFill>
                <a:srgbClr val="FFFFFF"/>
              </a:solidFill>
              <a:latin typeface="Calibri"/>
              <a:ea typeface="Calibri"/>
              <a:cs typeface="Calibri"/>
              <a:sym typeface="Calibri"/>
            </a:endParaRPr>
          </a:p>
          <a:p>
            <a:pPr marL="0" lvl="0" indent="0" algn="ctr" rtl="0">
              <a:spcBef>
                <a:spcPts val="0"/>
              </a:spcBef>
              <a:spcAft>
                <a:spcPts val="0"/>
              </a:spcAft>
              <a:buNone/>
            </a:pPr>
            <a:endParaRPr sz="1800">
              <a:solidFill>
                <a:srgbClr val="FFFFFF"/>
              </a:solidFill>
              <a:latin typeface="Calibri"/>
              <a:ea typeface="Calibri"/>
              <a:cs typeface="Calibri"/>
              <a:sym typeface="Calibri"/>
            </a:endParaRPr>
          </a:p>
          <a:p>
            <a:pPr marL="0" lvl="0" indent="0" algn="ctr" rtl="0">
              <a:spcBef>
                <a:spcPts val="0"/>
              </a:spcBef>
              <a:spcAft>
                <a:spcPts val="0"/>
              </a:spcAft>
              <a:buNone/>
            </a:pPr>
            <a:r>
              <a:rPr lang="en-US" sz="2400">
                <a:solidFill>
                  <a:srgbClr val="FFFFFF"/>
                </a:solidFill>
                <a:latin typeface="Calibri"/>
                <a:ea typeface="Calibri"/>
                <a:cs typeface="Calibri"/>
                <a:sym typeface="Calibri"/>
              </a:rPr>
              <a:t>Facilitator’s Guide</a:t>
            </a:r>
            <a:endParaRPr sz="2400">
              <a:solidFill>
                <a:srgbClr val="FFFFFF"/>
              </a:solidFill>
              <a:latin typeface="Calibri"/>
              <a:ea typeface="Calibri"/>
              <a:cs typeface="Calibri"/>
              <a:sym typeface="Calibri"/>
            </a:endParaRPr>
          </a:p>
        </p:txBody>
      </p:sp>
      <p:sp>
        <p:nvSpPr>
          <p:cNvPr id="2" name="Title 1" hidden="1">
            <a:extLst>
              <a:ext uri="{FF2B5EF4-FFF2-40B4-BE49-F238E27FC236}">
                <a16:creationId xmlns:a16="http://schemas.microsoft.com/office/drawing/2014/main" id="{B680FFC2-0060-FF44-A36D-1A4A836836E2}"/>
              </a:ext>
            </a:extLst>
          </p:cNvPr>
          <p:cNvSpPr>
            <a:spLocks noGrp="1"/>
          </p:cNvSpPr>
          <p:nvPr>
            <p:ph type="title"/>
          </p:nvPr>
        </p:nvSpPr>
        <p:spPr/>
        <p:txBody>
          <a:bodyPr/>
          <a:lstStyle/>
          <a:p>
            <a:r>
              <a:rPr lang="en-US" dirty="0"/>
              <a:t>The Outreach Center for Deafness and </a:t>
            </a:r>
            <a:r>
              <a:rPr lang="en-US" dirty="0" err="1"/>
              <a:t>Blindess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7b57ebeadc_0_1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Module Format Continued (3)</a:t>
            </a:r>
            <a:endParaRPr dirty="0"/>
          </a:p>
        </p:txBody>
      </p:sp>
      <p:sp>
        <p:nvSpPr>
          <p:cNvPr id="100" name="Google Shape;100;g7b57ebeadc_0_124"/>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0" marR="115824" lvl="0" indent="0" algn="l" rtl="0">
              <a:lnSpc>
                <a:spcPct val="115000"/>
              </a:lnSpc>
              <a:spcBef>
                <a:spcPts val="960"/>
              </a:spcBef>
              <a:spcAft>
                <a:spcPts val="0"/>
              </a:spcAft>
              <a:buClr>
                <a:schemeClr val="dk1"/>
              </a:buClr>
              <a:buSzPts val="1100"/>
              <a:buFont typeface="Arial"/>
              <a:buNone/>
            </a:pPr>
            <a:r>
              <a:rPr lang="en-US" b="1" u="sng" dirty="0"/>
              <a:t>Post-Assessment:</a:t>
            </a:r>
            <a:r>
              <a:rPr lang="en-US" b="1" dirty="0"/>
              <a:t> </a:t>
            </a:r>
            <a:r>
              <a:rPr lang="en-US" dirty="0"/>
              <a:t>12 questions</a:t>
            </a:r>
            <a:r>
              <a:rPr lang="en-US" b="1" dirty="0"/>
              <a:t> </a:t>
            </a:r>
            <a:r>
              <a:rPr lang="en-US" dirty="0"/>
              <a:t>used to measure the progress you make upon completing the module.</a:t>
            </a:r>
            <a:endParaRPr dirty="0"/>
          </a:p>
          <a:p>
            <a:pPr marL="0" marR="115824" lvl="0" indent="0" algn="l" rtl="0">
              <a:lnSpc>
                <a:spcPct val="115000"/>
              </a:lnSpc>
              <a:spcBef>
                <a:spcPts val="960"/>
              </a:spcBef>
              <a:spcAft>
                <a:spcPts val="0"/>
              </a:spcAft>
              <a:buClr>
                <a:schemeClr val="dk1"/>
              </a:buClr>
              <a:buSzPts val="1100"/>
              <a:buFont typeface="Arial"/>
              <a:buNone/>
            </a:pPr>
            <a:endParaRPr dirty="0"/>
          </a:p>
          <a:p>
            <a:pPr marL="0" marR="115824" lvl="0" indent="0" algn="l" rtl="0">
              <a:lnSpc>
                <a:spcPct val="115000"/>
              </a:lnSpc>
              <a:spcBef>
                <a:spcPts val="960"/>
              </a:spcBef>
              <a:spcAft>
                <a:spcPts val="0"/>
              </a:spcAft>
              <a:buClr>
                <a:schemeClr val="dk1"/>
              </a:buClr>
              <a:buSzPts val="1100"/>
              <a:buFont typeface="Arial"/>
              <a:buNone/>
            </a:pPr>
            <a:r>
              <a:rPr lang="en-US" b="1" u="sng" dirty="0"/>
              <a:t>Survey:</a:t>
            </a:r>
            <a:r>
              <a:rPr lang="en-US" b="1" dirty="0"/>
              <a:t> </a:t>
            </a:r>
            <a:r>
              <a:rPr lang="en-US" dirty="0"/>
              <a:t>Provide feedback about your experience with the module and what questions you may still have.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7b57ebeadc_0_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Let’s Get Started</a:t>
            </a:r>
            <a:endParaRPr/>
          </a:p>
        </p:txBody>
      </p:sp>
      <p:sp>
        <p:nvSpPr>
          <p:cNvPr id="106" name="Google Shape;106;g7b57ebeadc_0_43"/>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AutoNum type="arabicPeriod"/>
            </a:pPr>
            <a:r>
              <a:rPr lang="en-US" dirty="0"/>
              <a:t>Set up your account</a:t>
            </a:r>
          </a:p>
          <a:p>
            <a:pPr marL="457200" lvl="0" indent="-406400" algn="l" rtl="0">
              <a:spcBef>
                <a:spcPts val="1000"/>
              </a:spcBef>
              <a:spcAft>
                <a:spcPts val="0"/>
              </a:spcAft>
              <a:buSzPts val="2800"/>
              <a:buAutoNum type="arabicPeriod"/>
            </a:pPr>
            <a:r>
              <a:rPr lang="en-US" dirty="0"/>
              <a:t>Complete the pre-assessment</a:t>
            </a:r>
          </a:p>
          <a:p>
            <a:pPr marL="457200" lvl="0" indent="-406400" algn="l" rtl="0">
              <a:spcBef>
                <a:spcPts val="1000"/>
              </a:spcBef>
              <a:spcAft>
                <a:spcPts val="0"/>
              </a:spcAft>
              <a:buSzPts val="2800"/>
              <a:buAutoNum type="arabicPeriod"/>
            </a:pPr>
            <a:r>
              <a:rPr lang="en-US" dirty="0"/>
              <a:t>Review the introduction</a:t>
            </a:r>
            <a:endParaRPr dirty="0"/>
          </a:p>
          <a:p>
            <a:pPr marL="0" lvl="0" indent="0" algn="l" rtl="0">
              <a:spcBef>
                <a:spcPts val="100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7b57ebeadc_0_4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Setting Up An Account: Page 1</a:t>
            </a:r>
            <a:endParaRPr/>
          </a:p>
        </p:txBody>
      </p:sp>
      <p:pic>
        <p:nvPicPr>
          <p:cNvPr id="112" name="Google Shape;112;g7b57ebeadc_0_48" descr="Promoting Access Create an account slide 1 of 3.  First and last name, email, and password"/>
          <p:cNvPicPr preferRelativeResize="0"/>
          <p:nvPr/>
        </p:nvPicPr>
        <p:blipFill>
          <a:blip r:embed="rId3">
            <a:alphaModFix/>
          </a:blip>
          <a:stretch>
            <a:fillRect/>
          </a:stretch>
        </p:blipFill>
        <p:spPr>
          <a:xfrm>
            <a:off x="3077167" y="1494533"/>
            <a:ext cx="6037664" cy="3533032"/>
          </a:xfrm>
          <a:prstGeom prst="rect">
            <a:avLst/>
          </a:prstGeom>
          <a:noFill/>
          <a:ln>
            <a:noFill/>
          </a:ln>
        </p:spPr>
      </p:pic>
      <p:sp>
        <p:nvSpPr>
          <p:cNvPr id="2" name="TextBox 1">
            <a:extLst>
              <a:ext uri="{FF2B5EF4-FFF2-40B4-BE49-F238E27FC236}">
                <a16:creationId xmlns:a16="http://schemas.microsoft.com/office/drawing/2014/main" id="{68AD23E0-647B-864D-B299-52122D699775}"/>
              </a:ext>
            </a:extLst>
          </p:cNvPr>
          <p:cNvSpPr txBox="1"/>
          <p:nvPr/>
        </p:nvSpPr>
        <p:spPr>
          <a:xfrm>
            <a:off x="2119744" y="5233643"/>
            <a:ext cx="7952509" cy="923330"/>
          </a:xfrm>
          <a:prstGeom prst="rect">
            <a:avLst/>
          </a:prstGeom>
          <a:noFill/>
        </p:spPr>
        <p:txBody>
          <a:bodyPr wrap="square" rtlCol="0">
            <a:spAutoFit/>
          </a:bodyPr>
          <a:lstStyle/>
          <a:p>
            <a:pPr marL="342900" indent="-342900" fontAlgn="base">
              <a:buAutoNum type="arabicPeriod"/>
            </a:pPr>
            <a:r>
              <a:rPr lang="en-US" sz="1800" dirty="0">
                <a:latin typeface="Avenir Book" panose="02000503020000020003" pitchFamily="2" charset="0"/>
              </a:rPr>
              <a:t>Go to </a:t>
            </a:r>
            <a:r>
              <a:rPr lang="en-US" sz="1800" u="sng" dirty="0">
                <a:latin typeface="Avenir Book" panose="02000503020000020003" pitchFamily="2" charset="0"/>
                <a:hlinkClick r:id="rId4"/>
              </a:rPr>
              <a:t>https://deafandblindoutreach.org/create-account</a:t>
            </a:r>
            <a:r>
              <a:rPr lang="en-US" sz="1800" dirty="0">
                <a:latin typeface="Avenir Book" panose="02000503020000020003" pitchFamily="2" charset="0"/>
              </a:rPr>
              <a:t> </a:t>
            </a:r>
          </a:p>
          <a:p>
            <a:pPr marL="342900" indent="-342900" fontAlgn="base">
              <a:buAutoNum type="arabicPeriod"/>
            </a:pPr>
            <a:r>
              <a:rPr lang="en-US" sz="1800" dirty="0">
                <a:latin typeface="Avenir Book" panose="02000503020000020003" pitchFamily="2" charset="0"/>
              </a:rPr>
              <a:t>Enter your name, email address, and create a password</a:t>
            </a:r>
          </a:p>
          <a:p>
            <a:pPr marL="342900" indent="-342900" fontAlgn="base">
              <a:buAutoNum type="arabicPeriod"/>
            </a:pPr>
            <a:r>
              <a:rPr lang="en-US" sz="1800" dirty="0">
                <a:latin typeface="Avenir Book" panose="02000503020000020003" pitchFamily="2" charset="0"/>
              </a:rPr>
              <a:t>Select </a:t>
            </a:r>
            <a:r>
              <a:rPr lang="en-US" sz="1800" i="1" dirty="0">
                <a:latin typeface="Avenir Book" panose="02000503020000020003" pitchFamily="2" charset="0"/>
              </a:rPr>
              <a:t>Next</a:t>
            </a:r>
            <a:endParaRPr lang="en-US" sz="1800" dirty="0">
              <a:latin typeface="Avenir Book" panose="02000503020000020003"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7b57ebeadc_0_5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Setting Up An Account: Page 2</a:t>
            </a:r>
            <a:endParaRPr/>
          </a:p>
        </p:txBody>
      </p:sp>
      <p:pic>
        <p:nvPicPr>
          <p:cNvPr id="118" name="Google Shape;118;g7b57ebeadc_0_54" descr="Promoting Access Create an account slide 2 of 3. Five questions including zip code, profession and age range "/>
          <p:cNvPicPr preferRelativeResize="0"/>
          <p:nvPr/>
        </p:nvPicPr>
        <p:blipFill>
          <a:blip r:embed="rId3">
            <a:alphaModFix/>
          </a:blip>
          <a:stretch>
            <a:fillRect/>
          </a:stretch>
        </p:blipFill>
        <p:spPr>
          <a:xfrm>
            <a:off x="2713993" y="1690825"/>
            <a:ext cx="6764013" cy="3720930"/>
          </a:xfrm>
          <a:prstGeom prst="rect">
            <a:avLst/>
          </a:prstGeom>
          <a:noFill/>
          <a:ln>
            <a:noFill/>
          </a:ln>
        </p:spPr>
      </p:pic>
      <p:sp>
        <p:nvSpPr>
          <p:cNvPr id="2" name="TextBox 1">
            <a:extLst>
              <a:ext uri="{FF2B5EF4-FFF2-40B4-BE49-F238E27FC236}">
                <a16:creationId xmlns:a16="http://schemas.microsoft.com/office/drawing/2014/main" id="{385B1C12-2B7B-1F4A-9B5E-05A55290A0BC}"/>
              </a:ext>
            </a:extLst>
          </p:cNvPr>
          <p:cNvSpPr txBox="1"/>
          <p:nvPr/>
        </p:nvSpPr>
        <p:spPr>
          <a:xfrm>
            <a:off x="1735494" y="5542384"/>
            <a:ext cx="7893698" cy="646331"/>
          </a:xfrm>
          <a:prstGeom prst="rect">
            <a:avLst/>
          </a:prstGeom>
          <a:noFill/>
        </p:spPr>
        <p:txBody>
          <a:bodyPr wrap="square" rtlCol="0">
            <a:spAutoFit/>
          </a:bodyPr>
          <a:lstStyle/>
          <a:p>
            <a:r>
              <a:rPr lang="en-US" sz="1800" dirty="0">
                <a:latin typeface="Avenir Book" panose="02000503020000020003" pitchFamily="2" charset="0"/>
              </a:rPr>
              <a:t>4. Answer the four demographic questions</a:t>
            </a:r>
          </a:p>
          <a:p>
            <a:r>
              <a:rPr lang="en-US" sz="1800" dirty="0">
                <a:latin typeface="Avenir Book" panose="02000503020000020003" pitchFamily="2" charset="0"/>
              </a:rPr>
              <a:t>5. Select </a:t>
            </a:r>
            <a:r>
              <a:rPr lang="en-US" sz="1800" i="1" dirty="0">
                <a:latin typeface="Avenir Book" panose="02000503020000020003" pitchFamily="2" charset="0"/>
              </a:rPr>
              <a:t>Next</a:t>
            </a:r>
            <a:endParaRPr lang="en-US" sz="1800" dirty="0">
              <a:latin typeface="Avenir Book" panose="02000503020000020003"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7b57ebeadc_0_5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Setting Up An Account: Page 3</a:t>
            </a:r>
            <a:endParaRPr/>
          </a:p>
        </p:txBody>
      </p:sp>
      <p:pic>
        <p:nvPicPr>
          <p:cNvPr id="124" name="Google Shape;124;g7b57ebeadc_0_59" descr="Promoting Access Create an account slide 3 of 3.&#10;Reivew your account information and agree to terms and conditions."/>
          <p:cNvPicPr preferRelativeResize="0"/>
          <p:nvPr/>
        </p:nvPicPr>
        <p:blipFill>
          <a:blip r:embed="rId3">
            <a:alphaModFix/>
          </a:blip>
          <a:stretch>
            <a:fillRect/>
          </a:stretch>
        </p:blipFill>
        <p:spPr>
          <a:xfrm>
            <a:off x="1847461" y="1432814"/>
            <a:ext cx="8144301" cy="3531072"/>
          </a:xfrm>
          <a:prstGeom prst="rect">
            <a:avLst/>
          </a:prstGeom>
          <a:noFill/>
          <a:ln>
            <a:noFill/>
          </a:ln>
        </p:spPr>
      </p:pic>
      <p:sp>
        <p:nvSpPr>
          <p:cNvPr id="2" name="TextBox 1">
            <a:extLst>
              <a:ext uri="{FF2B5EF4-FFF2-40B4-BE49-F238E27FC236}">
                <a16:creationId xmlns:a16="http://schemas.microsoft.com/office/drawing/2014/main" id="{150C762D-ACB1-5D48-9173-585A6892D220}"/>
              </a:ext>
            </a:extLst>
          </p:cNvPr>
          <p:cNvSpPr txBox="1"/>
          <p:nvPr/>
        </p:nvSpPr>
        <p:spPr>
          <a:xfrm>
            <a:off x="1847461" y="5138658"/>
            <a:ext cx="8677470" cy="1354217"/>
          </a:xfrm>
          <a:prstGeom prst="rect">
            <a:avLst/>
          </a:prstGeom>
          <a:noFill/>
        </p:spPr>
        <p:txBody>
          <a:bodyPr wrap="square" rtlCol="0">
            <a:spAutoFit/>
          </a:bodyPr>
          <a:lstStyle/>
          <a:p>
            <a:r>
              <a:rPr lang="en-US" sz="1800" dirty="0">
                <a:latin typeface="Avenir Book" panose="02000503020000020003" pitchFamily="2" charset="0"/>
              </a:rPr>
              <a:t>6. Select </a:t>
            </a:r>
            <a:r>
              <a:rPr lang="en-US" sz="1800" i="1" dirty="0">
                <a:latin typeface="Avenir Book" panose="02000503020000020003" pitchFamily="2" charset="0"/>
              </a:rPr>
              <a:t>I agree to the terms and conditions</a:t>
            </a:r>
            <a:endParaRPr lang="en-US" sz="1800" dirty="0">
              <a:latin typeface="Avenir Book" panose="02000503020000020003" pitchFamily="2" charset="0"/>
            </a:endParaRPr>
          </a:p>
          <a:p>
            <a:r>
              <a:rPr lang="en-US" sz="1800" dirty="0">
                <a:latin typeface="Avenir Book" panose="02000503020000020003" pitchFamily="2" charset="0"/>
              </a:rPr>
              <a:t>7. Select </a:t>
            </a:r>
            <a:r>
              <a:rPr lang="en-US" sz="1800" i="1" dirty="0">
                <a:latin typeface="Avenir Book" panose="02000503020000020003" pitchFamily="2" charset="0"/>
              </a:rPr>
              <a:t>Create Account</a:t>
            </a:r>
            <a:endParaRPr lang="en-US" sz="1800" dirty="0">
              <a:latin typeface="Avenir Book" panose="02000503020000020003" pitchFamily="2" charset="0"/>
            </a:endParaRPr>
          </a:p>
          <a:p>
            <a:r>
              <a:rPr lang="en-US" sz="1800" dirty="0">
                <a:latin typeface="Avenir Book" panose="02000503020000020003" pitchFamily="2" charset="0"/>
              </a:rPr>
              <a:t>8. Congratulations! You’ve set up an account you can access anytime</a:t>
            </a:r>
            <a:r>
              <a:rPr lang="en-US" dirty="0"/>
              <a:t>.</a:t>
            </a:r>
          </a:p>
          <a:p>
            <a:br>
              <a:rPr lang="en-US" dirty="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7b57ebeadc_0_13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Pre-Assessment and Introduction video</a:t>
            </a:r>
            <a:endParaRPr/>
          </a:p>
        </p:txBody>
      </p:sp>
      <p:sp>
        <p:nvSpPr>
          <p:cNvPr id="130" name="Google Shape;130;g7b57ebeadc_0_134"/>
          <p:cNvSpPr txBox="1">
            <a:spLocks noGrp="1"/>
          </p:cNvSpPr>
          <p:nvPr>
            <p:ph type="body" idx="1"/>
          </p:nvPr>
        </p:nvSpPr>
        <p:spPr>
          <a:xfrm>
            <a:off x="355600" y="1832025"/>
            <a:ext cx="4572300" cy="4127400"/>
          </a:xfrm>
          <a:prstGeom prst="rect">
            <a:avLst/>
          </a:prstGeom>
        </p:spPr>
        <p:txBody>
          <a:bodyPr spcFirstLastPara="1" wrap="square" lIns="91425" tIns="45700" rIns="91425" bIns="45700" anchor="t" anchorCtr="0">
            <a:noAutofit/>
          </a:bodyPr>
          <a:lstStyle/>
          <a:p>
            <a:pPr marL="565150" lvl="0" indent="-514350" algn="l" rtl="0">
              <a:spcBef>
                <a:spcPts val="1000"/>
              </a:spcBef>
              <a:spcAft>
                <a:spcPts val="0"/>
              </a:spcAft>
              <a:buSzPts val="2800"/>
              <a:buAutoNum type="arabicPeriod"/>
            </a:pPr>
            <a:r>
              <a:rPr lang="en-US" dirty="0"/>
              <a:t>Independently complete the 12 pre-assessment questions </a:t>
            </a:r>
          </a:p>
          <a:p>
            <a:pPr marL="565150" lvl="0" indent="-514350" algn="l" rtl="0">
              <a:spcBef>
                <a:spcPts val="1000"/>
              </a:spcBef>
              <a:spcAft>
                <a:spcPts val="0"/>
              </a:spcAft>
              <a:buSzPts val="2800"/>
              <a:buAutoNum type="arabicPeriod"/>
            </a:pPr>
            <a:r>
              <a:rPr lang="en-US" dirty="0"/>
              <a:t>Watch the introduction video</a:t>
            </a:r>
          </a:p>
          <a:p>
            <a:pPr marL="565150" lvl="0" indent="-514350" algn="l" rtl="0">
              <a:spcBef>
                <a:spcPts val="1000"/>
              </a:spcBef>
              <a:spcAft>
                <a:spcPts val="0"/>
              </a:spcAft>
              <a:buSzPts val="2800"/>
              <a:buAutoNum type="arabicPeriod"/>
            </a:pPr>
            <a:r>
              <a:rPr lang="en-US" dirty="0"/>
              <a:t>Once all have completed both, come back together as a group</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131" name="Google Shape;131;g7b57ebeadc_0_134" descr="webpage of the promoting access introduction page.  Closed captions option is being shown." title="introduction"/>
          <p:cNvPicPr preferRelativeResize="0"/>
          <p:nvPr/>
        </p:nvPicPr>
        <p:blipFill>
          <a:blip r:embed="rId3">
            <a:alphaModFix/>
          </a:blip>
          <a:stretch>
            <a:fillRect/>
          </a:stretch>
        </p:blipFill>
        <p:spPr>
          <a:xfrm>
            <a:off x="5283075" y="2136813"/>
            <a:ext cx="6350127" cy="3193975"/>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latin typeface="Avenir"/>
                <a:ea typeface="Avenir"/>
                <a:cs typeface="Avenir"/>
                <a:sym typeface="Avenir"/>
              </a:rPr>
              <a:t>Chapter 1: Establishing Relationships</a:t>
            </a:r>
            <a:endParaRPr/>
          </a:p>
        </p:txBody>
      </p:sp>
      <p:sp>
        <p:nvSpPr>
          <p:cNvPr id="137" name="Google Shape;137;p6"/>
          <p:cNvSpPr txBox="1">
            <a:spLocks noGrp="1"/>
          </p:cNvSpPr>
          <p:nvPr>
            <p:ph type="body" idx="1"/>
          </p:nvPr>
        </p:nvSpPr>
        <p:spPr>
          <a:xfrm>
            <a:off x="838200" y="1909763"/>
            <a:ext cx="10515600" cy="412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a:t>Objective: You will increase your awareness of how to:</a:t>
            </a:r>
            <a:endParaRPr/>
          </a:p>
          <a:p>
            <a:pPr marL="457200" lvl="0" indent="-406400" algn="l" rtl="0">
              <a:lnSpc>
                <a:spcPct val="100000"/>
              </a:lnSpc>
              <a:spcBef>
                <a:spcPts val="0"/>
              </a:spcBef>
              <a:spcAft>
                <a:spcPts val="0"/>
              </a:spcAft>
              <a:buSzPts val="2800"/>
              <a:buFont typeface="Avenir"/>
              <a:buChar char="●"/>
            </a:pPr>
            <a:r>
              <a:rPr lang="en-US"/>
              <a:t>Develop social connections</a:t>
            </a:r>
            <a:endParaRPr/>
          </a:p>
          <a:p>
            <a:pPr marL="457200" lvl="0" indent="-406400" algn="l" rtl="0">
              <a:lnSpc>
                <a:spcPct val="100000"/>
              </a:lnSpc>
              <a:spcBef>
                <a:spcPts val="0"/>
              </a:spcBef>
              <a:spcAft>
                <a:spcPts val="0"/>
              </a:spcAft>
              <a:buSzPts val="2800"/>
              <a:buFont typeface="Avenir"/>
              <a:buChar char="●"/>
            </a:pPr>
            <a:r>
              <a:rPr lang="en-US"/>
              <a:t>Honor personal preferences</a:t>
            </a:r>
            <a:endParaRPr/>
          </a:p>
          <a:p>
            <a:pPr marL="457200" lvl="0" indent="-406400" algn="l" rtl="0">
              <a:lnSpc>
                <a:spcPct val="100000"/>
              </a:lnSpc>
              <a:spcBef>
                <a:spcPts val="0"/>
              </a:spcBef>
              <a:spcAft>
                <a:spcPts val="0"/>
              </a:spcAft>
              <a:buSzPts val="2800"/>
              <a:buFont typeface="Avenir"/>
              <a:buChar char="●"/>
            </a:pPr>
            <a:r>
              <a:rPr lang="en-US"/>
              <a:t>Enrich community connections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Watch Chapter 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7b57ebeadc_0_8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Group Discussion: Chapter 1</a:t>
            </a:r>
            <a:endParaRPr/>
          </a:p>
        </p:txBody>
      </p:sp>
      <p:sp>
        <p:nvSpPr>
          <p:cNvPr id="143" name="Google Shape;143;g7b57ebeadc_0_85"/>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How might content from this chapter apply in an environment where you live or work?</a:t>
            </a:r>
            <a:endParaRPr/>
          </a:p>
          <a:p>
            <a:pPr marL="0" lvl="0" indent="0" algn="l" rtl="0">
              <a:spcBef>
                <a:spcPts val="1000"/>
              </a:spcBef>
              <a:spcAft>
                <a:spcPts val="0"/>
              </a:spcAft>
              <a:buNone/>
            </a:pPr>
            <a:endParaRPr/>
          </a:p>
          <a:p>
            <a:pPr marL="457200" lvl="0" indent="-406400" algn="l" rtl="0">
              <a:spcBef>
                <a:spcPts val="1000"/>
              </a:spcBef>
              <a:spcAft>
                <a:spcPts val="0"/>
              </a:spcAft>
              <a:buSzPts val="2800"/>
              <a:buChar char="•"/>
            </a:pPr>
            <a:r>
              <a:rPr lang="en-US"/>
              <a:t>What’s one way you can share a strategy with others?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latin typeface="Avenir"/>
                <a:ea typeface="Avenir"/>
                <a:cs typeface="Avenir"/>
                <a:sym typeface="Avenir"/>
              </a:rPr>
              <a:t>Chapter 2: Understanding Supports</a:t>
            </a:r>
            <a:endParaRPr/>
          </a:p>
        </p:txBody>
      </p:sp>
      <p:sp>
        <p:nvSpPr>
          <p:cNvPr id="149" name="Google Shape;149;p7"/>
          <p:cNvSpPr txBox="1">
            <a:spLocks noGrp="1"/>
          </p:cNvSpPr>
          <p:nvPr>
            <p:ph type="body" idx="1"/>
          </p:nvPr>
        </p:nvSpPr>
        <p:spPr>
          <a:xfrm>
            <a:off x="838200" y="1909763"/>
            <a:ext cx="10515600" cy="412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a:t>Objective: You will increase your understanding about how to:</a:t>
            </a:r>
            <a:endParaRPr/>
          </a:p>
          <a:p>
            <a:pPr marL="457200" lvl="0" indent="-406400" algn="l" rtl="0">
              <a:lnSpc>
                <a:spcPct val="100000"/>
              </a:lnSpc>
              <a:spcBef>
                <a:spcPts val="0"/>
              </a:spcBef>
              <a:spcAft>
                <a:spcPts val="0"/>
              </a:spcAft>
              <a:buSzPts val="2800"/>
              <a:buFont typeface="Avenir"/>
              <a:buChar char="●"/>
            </a:pPr>
            <a:r>
              <a:rPr lang="en-US"/>
              <a:t>Use a sign language interpreter</a:t>
            </a:r>
            <a:endParaRPr/>
          </a:p>
          <a:p>
            <a:pPr marL="457200" lvl="0" indent="-406400" algn="l" rtl="0">
              <a:lnSpc>
                <a:spcPct val="100000"/>
              </a:lnSpc>
              <a:spcBef>
                <a:spcPts val="0"/>
              </a:spcBef>
              <a:spcAft>
                <a:spcPts val="0"/>
              </a:spcAft>
              <a:buSzPts val="2800"/>
              <a:buFont typeface="Avenir"/>
              <a:buChar char="●"/>
            </a:pPr>
            <a:r>
              <a:rPr lang="en-US"/>
              <a:t>Provide sighted guide</a:t>
            </a:r>
            <a:endParaRPr/>
          </a:p>
          <a:p>
            <a:pPr marL="457200" lvl="0" indent="-406400" algn="l" rtl="0">
              <a:lnSpc>
                <a:spcPct val="100000"/>
              </a:lnSpc>
              <a:spcBef>
                <a:spcPts val="0"/>
              </a:spcBef>
              <a:spcAft>
                <a:spcPts val="0"/>
              </a:spcAft>
              <a:buSzPts val="2800"/>
              <a:buFont typeface="Avenir"/>
              <a:buChar char="●"/>
            </a:pPr>
            <a:r>
              <a:rPr lang="en-US"/>
              <a:t>Assess the environment</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Watch Chapter 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7b57ebeadc_0_9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Group Discussion: Chapter 2</a:t>
            </a:r>
            <a:endParaRPr/>
          </a:p>
        </p:txBody>
      </p:sp>
      <p:sp>
        <p:nvSpPr>
          <p:cNvPr id="155" name="Google Shape;155;g7b57ebeadc_0_90"/>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How might content from this chapter apply in an environment you live or work in?</a:t>
            </a:r>
            <a:endParaRPr/>
          </a:p>
          <a:p>
            <a:pPr marL="0" lvl="0" indent="0" algn="l" rtl="0">
              <a:spcBef>
                <a:spcPts val="1000"/>
              </a:spcBef>
              <a:spcAft>
                <a:spcPts val="0"/>
              </a:spcAft>
              <a:buClr>
                <a:schemeClr val="dk1"/>
              </a:buClr>
              <a:buSzPts val="1100"/>
              <a:buFont typeface="Arial"/>
              <a:buNone/>
            </a:pPr>
            <a:endParaRPr/>
          </a:p>
          <a:p>
            <a:pPr marL="457200" lvl="0" indent="-406400" algn="l" rtl="0">
              <a:spcBef>
                <a:spcPts val="1000"/>
              </a:spcBef>
              <a:spcAft>
                <a:spcPts val="0"/>
              </a:spcAft>
              <a:buSzPts val="2800"/>
              <a:buChar char="•"/>
            </a:pPr>
            <a:r>
              <a:rPr lang="en-US"/>
              <a:t>What’s one way you can share a strategy with others?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venir"/>
              <a:buNone/>
            </a:pPr>
            <a:r>
              <a:rPr lang="en-US"/>
              <a:t>Why Promoting Access is Important</a:t>
            </a:r>
            <a:endParaRPr/>
          </a:p>
        </p:txBody>
      </p:sp>
      <p:sp>
        <p:nvSpPr>
          <p:cNvPr id="53" name="Google Shape;53;p4"/>
          <p:cNvSpPr txBox="1">
            <a:spLocks noGrp="1"/>
          </p:cNvSpPr>
          <p:nvPr>
            <p:ph type="body" idx="1"/>
          </p:nvPr>
        </p:nvSpPr>
        <p:spPr>
          <a:xfrm>
            <a:off x="838200" y="1528401"/>
            <a:ext cx="10515600" cy="4593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200000"/>
              </a:lnSpc>
              <a:spcBef>
                <a:spcPts val="960"/>
              </a:spcBef>
              <a:spcAft>
                <a:spcPts val="0"/>
              </a:spcAft>
              <a:buSzPts val="2800"/>
              <a:buFont typeface="Arial"/>
              <a:buChar char="•"/>
            </a:pPr>
            <a:r>
              <a:rPr lang="en-US" dirty="0">
                <a:latin typeface="Arial"/>
                <a:ea typeface="Arial"/>
                <a:cs typeface="Arial"/>
                <a:sym typeface="Arial"/>
              </a:rPr>
              <a:t>Low incidence of people </a:t>
            </a:r>
            <a:endParaRPr dirty="0">
              <a:latin typeface="Arial"/>
              <a:ea typeface="Arial"/>
              <a:cs typeface="Arial"/>
              <a:sym typeface="Arial"/>
            </a:endParaRPr>
          </a:p>
          <a:p>
            <a:pPr marL="457200" marR="0" lvl="0" indent="-406400" algn="l" rtl="0">
              <a:lnSpc>
                <a:spcPct val="200000"/>
              </a:lnSpc>
              <a:spcBef>
                <a:spcPts val="0"/>
              </a:spcBef>
              <a:spcAft>
                <a:spcPts val="0"/>
              </a:spcAft>
              <a:buSzPts val="2800"/>
              <a:buFont typeface="Arial"/>
              <a:buChar char="•"/>
            </a:pPr>
            <a:r>
              <a:rPr lang="en-US" dirty="0">
                <a:latin typeface="Arial"/>
                <a:ea typeface="Arial"/>
                <a:cs typeface="Arial"/>
                <a:sym typeface="Arial"/>
              </a:rPr>
              <a:t>Diversity </a:t>
            </a:r>
            <a:endParaRPr dirty="0">
              <a:latin typeface="Arial"/>
              <a:ea typeface="Arial"/>
              <a:cs typeface="Arial"/>
              <a:sym typeface="Arial"/>
            </a:endParaRPr>
          </a:p>
          <a:p>
            <a:pPr marL="457200" marR="0" lvl="0" indent="-406400" algn="l" rtl="0">
              <a:lnSpc>
                <a:spcPct val="200000"/>
              </a:lnSpc>
              <a:spcBef>
                <a:spcPts val="0"/>
              </a:spcBef>
              <a:spcAft>
                <a:spcPts val="0"/>
              </a:spcAft>
              <a:buSzPts val="2800"/>
              <a:buChar char="•"/>
            </a:pPr>
            <a:r>
              <a:rPr lang="en-US" dirty="0">
                <a:latin typeface="Arial"/>
                <a:ea typeface="Arial"/>
                <a:cs typeface="Arial"/>
                <a:sym typeface="Arial"/>
              </a:rPr>
              <a:t>Information is acquired in different ways</a:t>
            </a:r>
            <a:endParaRPr dirty="0">
              <a:latin typeface="Arial"/>
              <a:ea typeface="Arial"/>
              <a:cs typeface="Arial"/>
              <a:sym typeface="Arial"/>
            </a:endParaRPr>
          </a:p>
          <a:p>
            <a:pPr marL="457200" marR="0" lvl="0" indent="-406400" algn="l" rtl="0">
              <a:lnSpc>
                <a:spcPct val="200000"/>
              </a:lnSpc>
              <a:spcBef>
                <a:spcPts val="0"/>
              </a:spcBef>
              <a:spcAft>
                <a:spcPts val="0"/>
              </a:spcAft>
              <a:buSzPts val="2800"/>
              <a:buChar char="•"/>
            </a:pPr>
            <a:r>
              <a:rPr lang="en-US" dirty="0">
                <a:latin typeface="Arial"/>
                <a:ea typeface="Arial"/>
                <a:cs typeface="Arial"/>
                <a:sym typeface="Arial"/>
              </a:rPr>
              <a:t>Increasing access to information connects us, it empowers us, and it promotes independence.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latin typeface="Avenir"/>
                <a:ea typeface="Avenir"/>
                <a:cs typeface="Avenir"/>
                <a:sym typeface="Avenir"/>
              </a:rPr>
              <a:t>Chapter 3: Access in Action</a:t>
            </a:r>
            <a:endParaRPr/>
          </a:p>
        </p:txBody>
      </p:sp>
      <p:sp>
        <p:nvSpPr>
          <p:cNvPr id="161" name="Google Shape;161;p8"/>
          <p:cNvSpPr txBox="1">
            <a:spLocks noGrp="1"/>
          </p:cNvSpPr>
          <p:nvPr>
            <p:ph type="body" idx="1"/>
          </p:nvPr>
        </p:nvSpPr>
        <p:spPr>
          <a:xfrm>
            <a:off x="838200" y="1909763"/>
            <a:ext cx="10515600" cy="412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a:t>Objective: You will increase your understanding of "access in action" in these situations:</a:t>
            </a:r>
            <a:endParaRPr/>
          </a:p>
          <a:p>
            <a:pPr marL="457200" lvl="0" indent="-406400" algn="l" rtl="0">
              <a:lnSpc>
                <a:spcPct val="100000"/>
              </a:lnSpc>
              <a:spcBef>
                <a:spcPts val="0"/>
              </a:spcBef>
              <a:spcAft>
                <a:spcPts val="0"/>
              </a:spcAft>
              <a:buSzPts val="2800"/>
              <a:buFont typeface="Avenir"/>
              <a:buChar char="●"/>
            </a:pPr>
            <a:r>
              <a:rPr lang="en-US"/>
              <a:t>Approaching others</a:t>
            </a:r>
            <a:endParaRPr/>
          </a:p>
          <a:p>
            <a:pPr marL="457200" lvl="0" indent="-406400" algn="l" rtl="0">
              <a:lnSpc>
                <a:spcPct val="100000"/>
              </a:lnSpc>
              <a:spcBef>
                <a:spcPts val="0"/>
              </a:spcBef>
              <a:spcAft>
                <a:spcPts val="0"/>
              </a:spcAft>
              <a:buSzPts val="2800"/>
              <a:buFont typeface="Avenir"/>
              <a:buChar char="●"/>
            </a:pPr>
            <a:r>
              <a:rPr lang="en-US"/>
              <a:t>Sharing your thoughts or asking a question</a:t>
            </a:r>
            <a:endParaRPr/>
          </a:p>
          <a:p>
            <a:pPr marL="457200" lvl="0" indent="-406400" algn="l" rtl="0">
              <a:lnSpc>
                <a:spcPct val="100000"/>
              </a:lnSpc>
              <a:spcBef>
                <a:spcPts val="0"/>
              </a:spcBef>
              <a:spcAft>
                <a:spcPts val="0"/>
              </a:spcAft>
              <a:buSzPts val="2800"/>
              <a:buFont typeface="Avenir"/>
              <a:buChar char="●"/>
            </a:pPr>
            <a:r>
              <a:rPr lang="en-US"/>
              <a:t>Providing sighted guide</a:t>
            </a:r>
            <a:endParaRPr/>
          </a:p>
          <a:p>
            <a:pPr marL="457200" lvl="0" indent="-406400" algn="l" rtl="0">
              <a:lnSpc>
                <a:spcPct val="100000"/>
              </a:lnSpc>
              <a:spcBef>
                <a:spcPts val="0"/>
              </a:spcBef>
              <a:spcAft>
                <a:spcPts val="0"/>
              </a:spcAft>
              <a:buSzPts val="2800"/>
              <a:buFont typeface="Avenir"/>
              <a:buChar char="●"/>
            </a:pPr>
            <a:r>
              <a:rPr lang="en-US"/>
              <a:t>Using a sign language interpreter</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Watch Chapter 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7b57ebeadc_0_9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Group Discussion: Chapter 3</a:t>
            </a:r>
            <a:endParaRPr/>
          </a:p>
        </p:txBody>
      </p:sp>
      <p:sp>
        <p:nvSpPr>
          <p:cNvPr id="167" name="Google Shape;167;g7b57ebeadc_0_95"/>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a:t>How might content from this chapter apply in an environment you live or work in?</a:t>
            </a:r>
            <a:endParaRPr/>
          </a:p>
          <a:p>
            <a:pPr marL="0" lvl="0" indent="0" algn="l" rtl="0">
              <a:spcBef>
                <a:spcPts val="1000"/>
              </a:spcBef>
              <a:spcAft>
                <a:spcPts val="0"/>
              </a:spcAft>
              <a:buClr>
                <a:schemeClr val="dk1"/>
              </a:buClr>
              <a:buSzPts val="1100"/>
              <a:buFont typeface="Arial"/>
              <a:buNone/>
            </a:pPr>
            <a:endParaRPr/>
          </a:p>
          <a:p>
            <a:pPr marL="457200" lvl="0" indent="-406400" algn="l" rtl="0">
              <a:spcBef>
                <a:spcPts val="1000"/>
              </a:spcBef>
              <a:spcAft>
                <a:spcPts val="0"/>
              </a:spcAft>
              <a:buSzPts val="2800"/>
              <a:buChar char="•"/>
            </a:pPr>
            <a:r>
              <a:rPr lang="en-US"/>
              <a:t>What’s one way you can share a strategy with others?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7b57ebeadc_0_1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Things You Can Do</a:t>
            </a:r>
            <a:endParaRPr/>
          </a:p>
        </p:txBody>
      </p:sp>
      <p:sp>
        <p:nvSpPr>
          <p:cNvPr id="173" name="Google Shape;173;g7b57ebeadc_0_114"/>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457200" marR="0" lvl="0" indent="-406400" algn="l" rtl="0">
              <a:lnSpc>
                <a:spcPct val="115000"/>
              </a:lnSpc>
              <a:spcBef>
                <a:spcPts val="768"/>
              </a:spcBef>
              <a:spcAft>
                <a:spcPts val="0"/>
              </a:spcAft>
              <a:buClr>
                <a:srgbClr val="000000"/>
              </a:buClr>
              <a:buSzPts val="2800"/>
              <a:buChar char="•"/>
            </a:pPr>
            <a:r>
              <a:rPr lang="en-US">
                <a:solidFill>
                  <a:srgbClr val="000000"/>
                </a:solidFill>
              </a:rPr>
              <a:t>Encourage agency staff and stakeholders to complete the module</a:t>
            </a:r>
            <a:endParaRPr>
              <a:solidFill>
                <a:srgbClr val="000000"/>
              </a:solidFill>
            </a:endParaRPr>
          </a:p>
          <a:p>
            <a:pPr marL="457200" marR="1395984" lvl="0" indent="-406400" algn="l" rtl="0">
              <a:lnSpc>
                <a:spcPct val="115000"/>
              </a:lnSpc>
              <a:spcBef>
                <a:spcPts val="0"/>
              </a:spcBef>
              <a:spcAft>
                <a:spcPts val="0"/>
              </a:spcAft>
              <a:buClr>
                <a:srgbClr val="000000"/>
              </a:buClr>
              <a:buSzPts val="2800"/>
              <a:buChar char="•"/>
            </a:pPr>
            <a:r>
              <a:rPr lang="en-US">
                <a:solidFill>
                  <a:srgbClr val="000000"/>
                </a:solidFill>
              </a:rPr>
              <a:t>Promote module use with family and friends</a:t>
            </a:r>
            <a:endParaRPr>
              <a:solidFill>
                <a:srgbClr val="000000"/>
              </a:solidFill>
            </a:endParaRPr>
          </a:p>
          <a:p>
            <a:pPr marL="457200" marR="0" lvl="0" indent="-406400" algn="l" rtl="0">
              <a:lnSpc>
                <a:spcPct val="115000"/>
              </a:lnSpc>
              <a:spcBef>
                <a:spcPts val="0"/>
              </a:spcBef>
              <a:spcAft>
                <a:spcPts val="0"/>
              </a:spcAft>
              <a:buClr>
                <a:srgbClr val="000000"/>
              </a:buClr>
              <a:buSzPts val="2800"/>
              <a:buChar char="•"/>
            </a:pPr>
            <a:r>
              <a:rPr lang="en-US">
                <a:solidFill>
                  <a:srgbClr val="000000"/>
                </a:solidFill>
              </a:rPr>
              <a:t>Share information about your efforts</a:t>
            </a:r>
            <a:endParaRPr>
              <a:solidFill>
                <a:srgbClr val="000000"/>
              </a:solidFill>
            </a:endParaRPr>
          </a:p>
          <a:p>
            <a:pPr marL="457200" marR="0" lvl="0" indent="-406400" algn="l" rtl="0">
              <a:lnSpc>
                <a:spcPct val="115000"/>
              </a:lnSpc>
              <a:spcBef>
                <a:spcPts val="0"/>
              </a:spcBef>
              <a:spcAft>
                <a:spcPts val="0"/>
              </a:spcAft>
              <a:buClr>
                <a:srgbClr val="000000"/>
              </a:buClr>
              <a:buSzPts val="2800"/>
              <a:buChar char="•"/>
            </a:pPr>
            <a:r>
              <a:rPr lang="en-US">
                <a:solidFill>
                  <a:srgbClr val="000000"/>
                </a:solidFill>
              </a:rPr>
              <a:t>More ideas?</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7b57ebeadc_0_7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Additional Resources</a:t>
            </a:r>
            <a:endParaRPr dirty="0"/>
          </a:p>
        </p:txBody>
      </p:sp>
      <p:sp>
        <p:nvSpPr>
          <p:cNvPr id="179" name="Google Shape;179;g7b57ebeadc_0_73"/>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latin typeface="Arial"/>
                <a:ea typeface="Arial"/>
                <a:cs typeface="Arial"/>
                <a:sym typeface="Arial"/>
              </a:rPr>
              <a:t>For additional resources and information to help you and others continue to promote access check out the websites for:</a:t>
            </a:r>
            <a:endParaRPr dirty="0">
              <a:latin typeface="Arial"/>
              <a:ea typeface="Arial"/>
              <a:cs typeface="Arial"/>
              <a:sym typeface="Arial"/>
            </a:endParaRPr>
          </a:p>
          <a:p>
            <a:pPr marL="457200" lvl="0" indent="-406400" algn="l" rtl="0">
              <a:spcBef>
                <a:spcPts val="1000"/>
              </a:spcBef>
              <a:spcAft>
                <a:spcPts val="0"/>
              </a:spcAft>
              <a:buSzPts val="2800"/>
              <a:buFont typeface="Arial"/>
              <a:buChar char="•"/>
            </a:pPr>
            <a:r>
              <a:rPr lang="en-US" dirty="0">
                <a:latin typeface="Arial"/>
                <a:ea typeface="Arial"/>
                <a:cs typeface="Arial"/>
                <a:sym typeface="Arial"/>
              </a:rPr>
              <a:t>The Outreach Center for Deafness and Blindness </a:t>
            </a:r>
            <a:r>
              <a:rPr lang="en-US" u="sng" dirty="0">
                <a:solidFill>
                  <a:srgbClr val="674EA7"/>
                </a:solidFill>
                <a:latin typeface="Arial"/>
                <a:ea typeface="Arial"/>
                <a:cs typeface="Arial"/>
                <a:sym typeface="Arial"/>
                <a:hlinkClick r:id="rId3"/>
              </a:rPr>
              <a:t>https://deafandblindoutreach.org/</a:t>
            </a:r>
            <a:endParaRPr dirty="0">
              <a:solidFill>
                <a:srgbClr val="674EA7"/>
              </a:solidFill>
              <a:latin typeface="Arial"/>
              <a:ea typeface="Arial"/>
              <a:cs typeface="Arial"/>
              <a:sym typeface="Arial"/>
            </a:endParaRPr>
          </a:p>
          <a:p>
            <a:pPr marL="457200" lvl="0" indent="-406400" algn="l" rtl="0">
              <a:spcBef>
                <a:spcPts val="1000"/>
              </a:spcBef>
              <a:spcAft>
                <a:spcPts val="0"/>
              </a:spcAft>
              <a:buSzPts val="2800"/>
              <a:buFont typeface="Arial"/>
              <a:buChar char="•"/>
            </a:pPr>
            <a:r>
              <a:rPr lang="en-US" dirty="0">
                <a:latin typeface="Arial"/>
                <a:ea typeface="Arial"/>
                <a:cs typeface="Arial"/>
                <a:sym typeface="Arial"/>
              </a:rPr>
              <a:t>OCALI</a:t>
            </a:r>
            <a:endParaRPr dirty="0">
              <a:latin typeface="Arial"/>
              <a:ea typeface="Arial"/>
              <a:cs typeface="Arial"/>
              <a:sym typeface="Arial"/>
            </a:endParaRPr>
          </a:p>
          <a:p>
            <a:pPr marL="457200" lvl="0" indent="0" algn="l" rtl="0">
              <a:spcBef>
                <a:spcPts val="1000"/>
              </a:spcBef>
              <a:spcAft>
                <a:spcPts val="0"/>
              </a:spcAft>
              <a:buNone/>
            </a:pPr>
            <a:r>
              <a:rPr lang="en-US" u="sng" dirty="0">
                <a:solidFill>
                  <a:srgbClr val="674EA7"/>
                </a:solidFill>
                <a:latin typeface="Arial"/>
                <a:ea typeface="Arial"/>
                <a:cs typeface="Arial"/>
                <a:sym typeface="Arial"/>
                <a:hlinkClick r:id="rId4"/>
              </a:rPr>
              <a:t>https://www.ocali.org/</a:t>
            </a:r>
            <a:endParaRPr dirty="0">
              <a:solidFill>
                <a:srgbClr val="674EA7"/>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venir"/>
              <a:buNone/>
            </a:pPr>
            <a:r>
              <a:rPr lang="en-US"/>
              <a:t>Post-assessment, Survey, and </a:t>
            </a:r>
            <a:endParaRPr/>
          </a:p>
          <a:p>
            <a:pPr marL="0" lvl="0" indent="0" algn="l" rtl="0">
              <a:lnSpc>
                <a:spcPct val="90000"/>
              </a:lnSpc>
              <a:spcBef>
                <a:spcPts val="0"/>
              </a:spcBef>
              <a:spcAft>
                <a:spcPts val="0"/>
              </a:spcAft>
              <a:buClr>
                <a:schemeClr val="dk1"/>
              </a:buClr>
              <a:buSzPts val="4400"/>
              <a:buFont typeface="Avenir"/>
              <a:buNone/>
            </a:pPr>
            <a:r>
              <a:rPr lang="en-US"/>
              <a:t>Certificate of completion</a:t>
            </a:r>
            <a:endParaRPr/>
          </a:p>
        </p:txBody>
      </p:sp>
      <p:sp>
        <p:nvSpPr>
          <p:cNvPr id="185" name="Google Shape;185;p13"/>
          <p:cNvSpPr txBox="1">
            <a:spLocks noGrp="1"/>
          </p:cNvSpPr>
          <p:nvPr>
            <p:ph type="body" idx="1"/>
          </p:nvPr>
        </p:nvSpPr>
        <p:spPr>
          <a:xfrm>
            <a:off x="838200" y="1909775"/>
            <a:ext cx="4699500" cy="4127400"/>
          </a:xfrm>
          <a:prstGeom prst="rect">
            <a:avLst/>
          </a:prstGeom>
          <a:noFill/>
          <a:ln>
            <a:noFill/>
          </a:ln>
        </p:spPr>
        <p:txBody>
          <a:bodyPr spcFirstLastPara="1" wrap="square" lIns="91425" tIns="45700" rIns="91425" bIns="45700" anchor="t" anchorCtr="0">
            <a:normAutofit/>
          </a:bodyPr>
          <a:lstStyle/>
          <a:p>
            <a:pPr marL="457200" lvl="0" indent="-406400" algn="l" rtl="0">
              <a:lnSpc>
                <a:spcPct val="115000"/>
              </a:lnSpc>
              <a:spcBef>
                <a:spcPts val="1000"/>
              </a:spcBef>
              <a:spcAft>
                <a:spcPts val="0"/>
              </a:spcAft>
              <a:buSzPts val="2800"/>
              <a:buAutoNum type="arabicPeriod"/>
            </a:pPr>
            <a:r>
              <a:rPr lang="en-US" dirty="0"/>
              <a:t>Independently complete the 12 post assessment questions </a:t>
            </a:r>
            <a:endParaRPr dirty="0"/>
          </a:p>
          <a:p>
            <a:pPr marL="457200" lvl="0" indent="-406400" algn="l" rtl="0">
              <a:lnSpc>
                <a:spcPct val="115000"/>
              </a:lnSpc>
              <a:spcBef>
                <a:spcPts val="0"/>
              </a:spcBef>
              <a:spcAft>
                <a:spcPts val="0"/>
              </a:spcAft>
              <a:buSzPts val="2800"/>
              <a:buAutoNum type="arabicPeriod"/>
            </a:pPr>
            <a:r>
              <a:rPr lang="en-US" dirty="0"/>
              <a:t>Complete the survey</a:t>
            </a:r>
            <a:endParaRPr dirty="0"/>
          </a:p>
          <a:p>
            <a:pPr marL="457200" lvl="0" indent="-406400" algn="l" rtl="0">
              <a:lnSpc>
                <a:spcPct val="115000"/>
              </a:lnSpc>
              <a:spcBef>
                <a:spcPts val="0"/>
              </a:spcBef>
              <a:spcAft>
                <a:spcPts val="0"/>
              </a:spcAft>
              <a:buSzPts val="2800"/>
              <a:buAutoNum type="arabicPeriod"/>
            </a:pPr>
            <a:r>
              <a:rPr lang="en-US" dirty="0"/>
              <a:t>Once finished, your certificate of completion will be available</a:t>
            </a:r>
            <a:endParaRPr dirty="0"/>
          </a:p>
        </p:txBody>
      </p:sp>
      <p:pic>
        <p:nvPicPr>
          <p:cNvPr id="186" name="Google Shape;186;p13" descr="side menu of promoting access video module shows all sections (pre assessment, introduction, chapter 1, 2, 3, post assessment, and survey) are checked off and certificate of completion is available to download as a PDF"/>
          <p:cNvPicPr preferRelativeResize="0"/>
          <p:nvPr/>
        </p:nvPicPr>
        <p:blipFill>
          <a:blip r:embed="rId3">
            <a:alphaModFix/>
          </a:blip>
          <a:stretch>
            <a:fillRect/>
          </a:stretch>
        </p:blipFill>
        <p:spPr>
          <a:xfrm>
            <a:off x="5537700" y="2196238"/>
            <a:ext cx="6349499" cy="3125907"/>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AA41-8D8B-B945-AD95-D4771534E33E}"/>
              </a:ext>
            </a:extLst>
          </p:cNvPr>
          <p:cNvSpPr>
            <a:spLocks noGrp="1"/>
          </p:cNvSpPr>
          <p:nvPr>
            <p:ph type="title"/>
          </p:nvPr>
        </p:nvSpPr>
        <p:spPr>
          <a:xfrm>
            <a:off x="838200" y="331258"/>
            <a:ext cx="10515600" cy="1325563"/>
          </a:xfrm>
        </p:spPr>
        <p:txBody>
          <a:bodyPr/>
          <a:lstStyle/>
          <a:p>
            <a:pPr algn="ctr"/>
            <a:r>
              <a:rPr lang="en-US" dirty="0">
                <a:solidFill>
                  <a:schemeClr val="tx1"/>
                </a:solidFill>
              </a:rPr>
              <a:t>Thank You! </a:t>
            </a:r>
          </a:p>
        </p:txBody>
      </p:sp>
      <p:sp>
        <p:nvSpPr>
          <p:cNvPr id="4" name="Google Shape;191;g7b57ebeadc_0_161">
            <a:extLst>
              <a:ext uri="{FF2B5EF4-FFF2-40B4-BE49-F238E27FC236}">
                <a16:creationId xmlns:a16="http://schemas.microsoft.com/office/drawing/2014/main" id="{D12A93D2-3530-B943-8F99-21CE03E4BCD4}"/>
              </a:ext>
            </a:extLst>
          </p:cNvPr>
          <p:cNvSpPr txBox="1">
            <a:spLocks noGrp="1"/>
          </p:cNvSpPr>
          <p:nvPr>
            <p:ph type="body" idx="1"/>
          </p:nvPr>
        </p:nvSpPr>
        <p:spPr>
          <a:prstGeom prst="rect">
            <a:avLst/>
          </a:prstGeom>
          <a:solidFill>
            <a:srgbClr val="674EA7"/>
          </a:solidFill>
        </p:spPr>
        <p:txBody>
          <a:bodyPr spcFirstLastPara="1" wrap="square" lIns="91425" tIns="45700" rIns="91425" bIns="45700" anchor="t" anchorCtr="0">
            <a:noAutofit/>
          </a:bodyPr>
          <a:lstStyle/>
          <a:p>
            <a:pPr marL="0" lvl="0" indent="0" algn="ctr" rtl="0">
              <a:spcBef>
                <a:spcPts val="1000"/>
              </a:spcBef>
              <a:spcAft>
                <a:spcPts val="0"/>
              </a:spcAft>
              <a:buNone/>
            </a:pPr>
            <a:endParaRPr dirty="0">
              <a:solidFill>
                <a:srgbClr val="FFFFFF"/>
              </a:solidFill>
              <a:highlight>
                <a:srgbClr val="674EA7"/>
              </a:highlight>
            </a:endParaRPr>
          </a:p>
          <a:p>
            <a:pPr marL="0" lvl="0" indent="0" algn="ctr" rtl="0">
              <a:spcBef>
                <a:spcPts val="1000"/>
              </a:spcBef>
              <a:spcAft>
                <a:spcPts val="0"/>
              </a:spcAft>
              <a:buNone/>
            </a:pPr>
            <a:endParaRPr dirty="0">
              <a:solidFill>
                <a:srgbClr val="FFFFFF"/>
              </a:solidFill>
              <a:highlight>
                <a:srgbClr val="674EA7"/>
              </a:highlight>
            </a:endParaRPr>
          </a:p>
          <a:p>
            <a:pPr marL="0" lvl="0" indent="0" algn="ctr" rtl="0">
              <a:spcBef>
                <a:spcPts val="1000"/>
              </a:spcBef>
              <a:spcAft>
                <a:spcPts val="0"/>
              </a:spcAft>
              <a:buNone/>
            </a:pPr>
            <a:r>
              <a:rPr lang="en-US" sz="4400" dirty="0">
                <a:solidFill>
                  <a:srgbClr val="FFFFFF"/>
                </a:solidFill>
                <a:latin typeface="Avenir Book" panose="02000503020000020003" pitchFamily="2" charset="0"/>
              </a:rPr>
              <a:t>Visit us at </a:t>
            </a:r>
            <a:endParaRPr sz="4400" dirty="0">
              <a:solidFill>
                <a:srgbClr val="FFFFFF"/>
              </a:solidFill>
              <a:latin typeface="Avenir Book" panose="02000503020000020003" pitchFamily="2" charset="0"/>
            </a:endParaRPr>
          </a:p>
          <a:p>
            <a:pPr marL="0" lvl="0" indent="0" algn="ctr" rtl="0">
              <a:spcBef>
                <a:spcPts val="1000"/>
              </a:spcBef>
              <a:spcAft>
                <a:spcPts val="0"/>
              </a:spcAft>
              <a:buNone/>
            </a:pPr>
            <a:r>
              <a:rPr lang="en-US" sz="4400" u="sng" dirty="0">
                <a:solidFill>
                  <a:schemeClr val="bg1"/>
                </a:solidFill>
                <a:latin typeface="Avenir Book" panose="02000503020000020003" pitchFamily="2" charset="0"/>
                <a:ea typeface="Arial"/>
                <a:cs typeface="Arial"/>
                <a:sym typeface="Arial"/>
                <a:hlinkClick r:id="rId2">
                  <a:extLst>
                    <a:ext uri="{A12FA001-AC4F-418D-AE19-62706E023703}">
                      <ahyp:hlinkClr xmlns:ahyp="http://schemas.microsoft.com/office/drawing/2018/hyperlinkcolor" val="tx"/>
                    </a:ext>
                  </a:extLst>
                </a:hlinkClick>
              </a:rPr>
              <a:t>https://deafandblindoutreach.org/</a:t>
            </a:r>
            <a:endParaRPr sz="4400" dirty="0">
              <a:solidFill>
                <a:schemeClr val="bg1"/>
              </a:solidFill>
              <a:latin typeface="Avenir Book" panose="02000503020000020003" pitchFamily="2" charset="0"/>
              <a:ea typeface="Arial"/>
              <a:cs typeface="Arial"/>
              <a:sym typeface="Arial"/>
            </a:endParaRPr>
          </a:p>
        </p:txBody>
      </p:sp>
    </p:spTree>
    <p:extLst>
      <p:ext uri="{BB962C8B-B14F-4D97-AF65-F5344CB8AC3E}">
        <p14:creationId xmlns:p14="http://schemas.microsoft.com/office/powerpoint/2010/main" val="137230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7b57ebeadc_0_10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Group Discussion: Let’s Get the Conversation Started</a:t>
            </a:r>
            <a:endParaRPr dirty="0"/>
          </a:p>
        </p:txBody>
      </p:sp>
      <p:sp>
        <p:nvSpPr>
          <p:cNvPr id="59" name="Google Shape;59;g7b57ebeadc_0_105"/>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AutoNum type="arabicPeriod"/>
            </a:pPr>
            <a:r>
              <a:rPr lang="en-US"/>
              <a:t>What direct experience have you had with a person who is deaf or hard of hearing at home, school or in the community? Describe the interaction(s). Describe your comfort level and how you felt during the interaction(s).</a:t>
            </a:r>
            <a:endParaRPr/>
          </a:p>
          <a:p>
            <a:pPr marL="0" lvl="0" indent="0" algn="l" rtl="0">
              <a:spcBef>
                <a:spcPts val="1000"/>
              </a:spcBef>
              <a:spcAft>
                <a:spcPts val="0"/>
              </a:spcAft>
              <a:buNone/>
            </a:pPr>
            <a:endParaRPr/>
          </a:p>
          <a:p>
            <a:pPr marL="457200" lvl="0" indent="-406400" algn="l" rtl="0">
              <a:spcBef>
                <a:spcPts val="1000"/>
              </a:spcBef>
              <a:spcAft>
                <a:spcPts val="0"/>
              </a:spcAft>
              <a:buSzPts val="2800"/>
              <a:buAutoNum type="arabicPeriod"/>
            </a:pPr>
            <a:r>
              <a:rPr lang="en-US"/>
              <a:t>What direct experience have you had with a person who is blind or visually impaired? Describe the interaction(s). Describe your comfort level and how you felt during the interaction(s).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0B82-7913-5744-9A47-11E296A39379}"/>
              </a:ext>
            </a:extLst>
          </p:cNvPr>
          <p:cNvSpPr>
            <a:spLocks noGrp="1"/>
          </p:cNvSpPr>
          <p:nvPr>
            <p:ph type="title"/>
          </p:nvPr>
        </p:nvSpPr>
        <p:spPr>
          <a:xfrm>
            <a:off x="406399" y="457200"/>
            <a:ext cx="11514667" cy="1202267"/>
          </a:xfrm>
        </p:spPr>
        <p:txBody>
          <a:bodyPr>
            <a:noAutofit/>
          </a:bodyPr>
          <a:lstStyle/>
          <a:p>
            <a:r>
              <a:rPr lang="en-US" sz="3600" dirty="0">
                <a:latin typeface="Avenir Book" panose="02000503020000020003" pitchFamily="2" charset="0"/>
              </a:rPr>
              <a:t>Promoting Access for People Who are Deaf, Hard of Hearing, Blind, or Visually Impaired training module.</a:t>
            </a:r>
          </a:p>
        </p:txBody>
      </p:sp>
      <p:sp>
        <p:nvSpPr>
          <p:cNvPr id="4" name="Text Placeholder 3">
            <a:extLst>
              <a:ext uri="{FF2B5EF4-FFF2-40B4-BE49-F238E27FC236}">
                <a16:creationId xmlns:a16="http://schemas.microsoft.com/office/drawing/2014/main" id="{FA95A4ED-9227-834A-97A4-1BB595C67A23}"/>
              </a:ext>
            </a:extLst>
          </p:cNvPr>
          <p:cNvSpPr>
            <a:spLocks noGrp="1"/>
          </p:cNvSpPr>
          <p:nvPr>
            <p:ph type="body" sz="half" idx="2"/>
          </p:nvPr>
        </p:nvSpPr>
        <p:spPr>
          <a:xfrm>
            <a:off x="839788" y="2057399"/>
            <a:ext cx="4340224" cy="3953933"/>
          </a:xfrm>
        </p:spPr>
        <p:txBody>
          <a:bodyPr>
            <a:noAutofit/>
          </a:bodyPr>
          <a:lstStyle/>
          <a:p>
            <a:r>
              <a:rPr lang="en-US" sz="2200" dirty="0">
                <a:latin typeface="Avenir Book" panose="02000503020000020003" pitchFamily="2" charset="0"/>
              </a:rPr>
              <a:t>To help parents, families, community members, and educators gain deeper insight into the factors that impact how a person receives information using sight, sound, and touch, the Outreach Center for Deafness and Blindness created the training module. Each video offers audio description and closed captioning viewing options. </a:t>
            </a:r>
          </a:p>
        </p:txBody>
      </p:sp>
      <p:pic>
        <p:nvPicPr>
          <p:cNvPr id="5" name="Google Shape;65;g7b57ebeadc_0_119" descr="Screenshot from Promoting Access for People who are Deaf, Hard of Hearing, Blind, or Visually Impaired showing adults and kids playing Jenga.">
            <a:extLst>
              <a:ext uri="{FF2B5EF4-FFF2-40B4-BE49-F238E27FC236}">
                <a16:creationId xmlns:a16="http://schemas.microsoft.com/office/drawing/2014/main" id="{70231F48-24D4-3241-8947-FF18AE58B04B}"/>
              </a:ext>
            </a:extLst>
          </p:cNvPr>
          <p:cNvPicPr preferRelativeResize="0">
            <a:picLocks noGrp="1"/>
          </p:cNvPicPr>
          <p:nvPr>
            <p:ph idx="1"/>
          </p:nvPr>
        </p:nvPicPr>
        <p:blipFill>
          <a:blip r:embed="rId3">
            <a:alphaModFix/>
          </a:blip>
          <a:stretch>
            <a:fillRect/>
          </a:stretch>
        </p:blipFill>
        <p:spPr>
          <a:xfrm>
            <a:off x="5180012" y="2192866"/>
            <a:ext cx="6172200" cy="3234370"/>
          </a:xfrm>
          <a:prstGeom prst="rect">
            <a:avLst/>
          </a:prstGeom>
          <a:noFill/>
          <a:ln>
            <a:noFill/>
          </a:ln>
        </p:spPr>
      </p:pic>
    </p:spTree>
    <p:extLst>
      <p:ext uri="{BB962C8B-B14F-4D97-AF65-F5344CB8AC3E}">
        <p14:creationId xmlns:p14="http://schemas.microsoft.com/office/powerpoint/2010/main" val="301538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838200" y="315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venir"/>
              <a:buNone/>
            </a:pPr>
            <a:r>
              <a:rPr lang="en-US"/>
              <a:t>An Overview of the Module</a:t>
            </a:r>
            <a:endParaRPr/>
          </a:p>
        </p:txBody>
      </p:sp>
      <p:sp>
        <p:nvSpPr>
          <p:cNvPr id="71" name="Google Shape;71;p5"/>
          <p:cNvSpPr txBox="1">
            <a:spLocks noGrp="1"/>
          </p:cNvSpPr>
          <p:nvPr>
            <p:ph type="body" idx="1"/>
          </p:nvPr>
        </p:nvSpPr>
        <p:spPr>
          <a:xfrm>
            <a:off x="838200" y="1903913"/>
            <a:ext cx="10515600" cy="4127400"/>
          </a:xfrm>
          <a:prstGeom prst="rect">
            <a:avLst/>
          </a:prstGeom>
          <a:noFill/>
          <a:ln>
            <a:noFill/>
          </a:ln>
        </p:spPr>
        <p:txBody>
          <a:bodyPr spcFirstLastPara="1" wrap="square" lIns="91425" tIns="45700" rIns="91425" bIns="45700" anchor="t" anchorCtr="0">
            <a:normAutofit/>
          </a:bodyPr>
          <a:lstStyle/>
          <a:p>
            <a:pPr fontAlgn="base"/>
            <a:r>
              <a:rPr lang="en-US" dirty="0"/>
              <a:t>This free, self-paced video training module</a:t>
            </a:r>
          </a:p>
          <a:p>
            <a:pPr fontAlgn="base"/>
            <a:r>
              <a:rPr lang="en-US" dirty="0"/>
              <a:t>Evidence-based strategies, scenarios at home, school, and in the community</a:t>
            </a:r>
          </a:p>
          <a:p>
            <a:r>
              <a:rPr lang="en-US" dirty="0"/>
              <a:t>Designed to build confidence and comfort for anyone communicating or connecting with people who are deaf, hard of hearing, blind, or visually impaired. </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6F4B-E73F-B148-8D1C-AD66B3E5A993}"/>
              </a:ext>
            </a:extLst>
          </p:cNvPr>
          <p:cNvSpPr>
            <a:spLocks noGrp="1"/>
          </p:cNvSpPr>
          <p:nvPr>
            <p:ph type="title"/>
          </p:nvPr>
        </p:nvSpPr>
        <p:spPr/>
        <p:txBody>
          <a:bodyPr/>
          <a:lstStyle/>
          <a:p>
            <a:r>
              <a:rPr lang="en-US" dirty="0"/>
              <a:t>Overview Video</a:t>
            </a:r>
          </a:p>
        </p:txBody>
      </p:sp>
      <p:pic>
        <p:nvPicPr>
          <p:cNvPr id="4" name="Google Shape;76;g7b57ebff18_2_10" descr="A woman wearing a purple button up shirt stands smiling with her hands touching in front of her stomach.">
            <a:hlinkClick r:id="rId3"/>
            <a:extLst>
              <a:ext uri="{FF2B5EF4-FFF2-40B4-BE49-F238E27FC236}">
                <a16:creationId xmlns:a16="http://schemas.microsoft.com/office/drawing/2014/main" id="{776D0D8F-0C7D-874F-A746-911185F52DB9}"/>
              </a:ext>
            </a:extLst>
          </p:cNvPr>
          <p:cNvPicPr preferRelativeResize="0"/>
          <p:nvPr/>
        </p:nvPicPr>
        <p:blipFill>
          <a:blip r:embed="rId4">
            <a:alphaModFix/>
          </a:blip>
          <a:stretch>
            <a:fillRect/>
          </a:stretch>
        </p:blipFill>
        <p:spPr>
          <a:xfrm>
            <a:off x="2873375" y="1811867"/>
            <a:ext cx="5999692" cy="4334933"/>
          </a:xfrm>
          <a:prstGeom prst="rect">
            <a:avLst/>
          </a:prstGeom>
          <a:noFill/>
          <a:ln>
            <a:noFill/>
          </a:ln>
        </p:spPr>
      </p:pic>
    </p:spTree>
    <p:extLst>
      <p:ext uri="{BB962C8B-B14F-4D97-AF65-F5344CB8AC3E}">
        <p14:creationId xmlns:p14="http://schemas.microsoft.com/office/powerpoint/2010/main" val="3261661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7b57ebeadc_0_1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Module Format</a:t>
            </a:r>
            <a:endParaRPr/>
          </a:p>
        </p:txBody>
      </p:sp>
      <p:sp>
        <p:nvSpPr>
          <p:cNvPr id="82" name="Google Shape;82;g7b57ebeadc_0_17"/>
          <p:cNvSpPr txBox="1">
            <a:spLocks noGrp="1"/>
          </p:cNvSpPr>
          <p:nvPr>
            <p:ph type="body" idx="1"/>
          </p:nvPr>
        </p:nvSpPr>
        <p:spPr>
          <a:xfrm>
            <a:off x="838200" y="1609963"/>
            <a:ext cx="10515600" cy="4127400"/>
          </a:xfrm>
          <a:prstGeom prst="rect">
            <a:avLst/>
          </a:prstGeom>
        </p:spPr>
        <p:txBody>
          <a:bodyPr spcFirstLastPara="1" wrap="square" lIns="91425" tIns="45700" rIns="91425" bIns="45700" anchor="t" anchorCtr="0">
            <a:noAutofit/>
          </a:bodyPr>
          <a:lstStyle/>
          <a:p>
            <a:pPr marL="0" marR="0" lvl="0" indent="0" algn="l" rtl="0">
              <a:lnSpc>
                <a:spcPct val="115000"/>
              </a:lnSpc>
              <a:spcBef>
                <a:spcPts val="984"/>
              </a:spcBef>
              <a:spcAft>
                <a:spcPts val="0"/>
              </a:spcAft>
              <a:buNone/>
            </a:pPr>
            <a:r>
              <a:rPr lang="en-US" b="1" u="sng" dirty="0"/>
              <a:t>Pre-Assessment:</a:t>
            </a:r>
            <a:r>
              <a:rPr lang="en-US" b="1" dirty="0"/>
              <a:t> </a:t>
            </a:r>
            <a:r>
              <a:rPr lang="en-US" dirty="0"/>
              <a:t>12 questions</a:t>
            </a:r>
            <a:r>
              <a:rPr lang="en-US" b="1" dirty="0"/>
              <a:t> </a:t>
            </a:r>
            <a:r>
              <a:rPr lang="en-US" dirty="0"/>
              <a:t>used to measure the progress you make upon completing the module.</a:t>
            </a:r>
            <a:endParaRPr dirty="0"/>
          </a:p>
          <a:p>
            <a:pPr marL="0" marR="0" lvl="0" indent="0" algn="l" rtl="0">
              <a:lnSpc>
                <a:spcPct val="115000"/>
              </a:lnSpc>
              <a:spcBef>
                <a:spcPts val="984"/>
              </a:spcBef>
              <a:spcAft>
                <a:spcPts val="0"/>
              </a:spcAft>
              <a:buNone/>
            </a:pPr>
            <a:endParaRPr b="1" dirty="0"/>
          </a:p>
          <a:p>
            <a:pPr marL="0" marR="0" lvl="0" indent="0" algn="l" rtl="0">
              <a:lnSpc>
                <a:spcPct val="115000"/>
              </a:lnSpc>
              <a:spcBef>
                <a:spcPts val="984"/>
              </a:spcBef>
              <a:spcAft>
                <a:spcPts val="0"/>
              </a:spcAft>
              <a:buClr>
                <a:schemeClr val="dk1"/>
              </a:buClr>
              <a:buSzPts val="1100"/>
              <a:buFont typeface="Arial"/>
              <a:buNone/>
            </a:pPr>
            <a:r>
              <a:rPr lang="en-US" b="1" u="sng" dirty="0"/>
              <a:t>Introduction:</a:t>
            </a:r>
            <a:r>
              <a:rPr lang="en-US" dirty="0"/>
              <a:t> Gain insight into factors that can impact how a person receives information using sight, sound, and touch. Discover simple and effective strategies to get you started with basic supports. </a:t>
            </a:r>
            <a:endParaRPr dirty="0"/>
          </a:p>
          <a:p>
            <a:pPr marL="0" marR="0" lvl="0" indent="0" algn="l" rtl="0">
              <a:lnSpc>
                <a:spcPct val="115000"/>
              </a:lnSpc>
              <a:spcBef>
                <a:spcPts val="960"/>
              </a:spcBef>
              <a:spcAft>
                <a:spcPts val="0"/>
              </a:spcAft>
              <a:buClr>
                <a:schemeClr val="dk1"/>
              </a:buClr>
              <a:buSzPts val="1100"/>
              <a:buFont typeface="Arial"/>
              <a:buNone/>
            </a:pPr>
            <a:endParaRPr dirty="0"/>
          </a:p>
          <a:p>
            <a:pPr marL="0" marR="115824" lvl="0" indent="0" algn="l" rtl="0">
              <a:lnSpc>
                <a:spcPct val="115000"/>
              </a:lnSpc>
              <a:spcBef>
                <a:spcPts val="960"/>
              </a:spcBef>
              <a:spcAft>
                <a:spcPts val="0"/>
              </a:spcAft>
              <a:buClr>
                <a:schemeClr val="dk1"/>
              </a:buClr>
              <a:buSzPts val="1100"/>
              <a:buFont typeface="Arial"/>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7b57ebeadc_0_14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Module Format Continued (1)</a:t>
            </a:r>
            <a:endParaRPr dirty="0"/>
          </a:p>
        </p:txBody>
      </p:sp>
      <p:sp>
        <p:nvSpPr>
          <p:cNvPr id="88" name="Google Shape;88;g7b57ebeadc_0_146"/>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0" marR="0" lvl="0" indent="0" algn="l" rtl="0">
              <a:lnSpc>
                <a:spcPct val="115000"/>
              </a:lnSpc>
              <a:spcBef>
                <a:spcPts val="960"/>
              </a:spcBef>
              <a:spcAft>
                <a:spcPts val="0"/>
              </a:spcAft>
              <a:buClr>
                <a:schemeClr val="dk1"/>
              </a:buClr>
              <a:buSzPts val="1100"/>
              <a:buFont typeface="Arial"/>
              <a:buNone/>
            </a:pPr>
            <a:r>
              <a:rPr lang="en-US" b="1" u="sng" dirty="0"/>
              <a:t>Chapter 1:</a:t>
            </a:r>
            <a:r>
              <a:rPr lang="en-US" dirty="0"/>
              <a:t> Establishing Relationships: The relationships we form with one another are an important part of our social and emotional well-being. Understanding how we are similar and how we are different enriches our interactions and strengthens our bonds. </a:t>
            </a:r>
            <a:endParaRPr dirty="0"/>
          </a:p>
          <a:p>
            <a:pPr marL="0" marR="115824" lvl="0" indent="0" algn="l" rtl="0">
              <a:lnSpc>
                <a:spcPct val="115000"/>
              </a:lnSpc>
              <a:spcBef>
                <a:spcPts val="960"/>
              </a:spcBef>
              <a:spcAft>
                <a:spcPts val="0"/>
              </a:spcAft>
              <a:buClr>
                <a:schemeClr val="dk1"/>
              </a:buClr>
              <a:buSzPts val="1100"/>
              <a:buFont typeface="Arial"/>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7b57ebeadc_0_15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Module Format Continued (2)</a:t>
            </a:r>
            <a:endParaRPr dirty="0"/>
          </a:p>
        </p:txBody>
      </p:sp>
      <p:sp>
        <p:nvSpPr>
          <p:cNvPr id="94" name="Google Shape;94;g7b57ebeadc_0_156"/>
          <p:cNvSpPr txBox="1">
            <a:spLocks noGrp="1"/>
          </p:cNvSpPr>
          <p:nvPr>
            <p:ph type="body" idx="1"/>
          </p:nvPr>
        </p:nvSpPr>
        <p:spPr>
          <a:xfrm>
            <a:off x="838200" y="1909763"/>
            <a:ext cx="10515600" cy="4127400"/>
          </a:xfrm>
          <a:prstGeom prst="rect">
            <a:avLst/>
          </a:prstGeom>
        </p:spPr>
        <p:txBody>
          <a:bodyPr spcFirstLastPara="1" wrap="square" lIns="91425" tIns="45700" rIns="91425" bIns="45700" anchor="t" anchorCtr="0">
            <a:noAutofit/>
          </a:bodyPr>
          <a:lstStyle/>
          <a:p>
            <a:pPr marL="0" marR="0" lvl="0" indent="0" algn="l" rtl="0">
              <a:lnSpc>
                <a:spcPct val="115000"/>
              </a:lnSpc>
              <a:spcBef>
                <a:spcPts val="960"/>
              </a:spcBef>
              <a:spcAft>
                <a:spcPts val="0"/>
              </a:spcAft>
              <a:buClr>
                <a:schemeClr val="dk1"/>
              </a:buClr>
              <a:buSzPts val="1100"/>
              <a:buFont typeface="Arial"/>
              <a:buNone/>
            </a:pPr>
            <a:r>
              <a:rPr lang="en-US" b="1" u="sng" dirty="0"/>
              <a:t>Chapter 2</a:t>
            </a:r>
            <a:r>
              <a:rPr lang="en-US" b="1" dirty="0"/>
              <a:t>: </a:t>
            </a:r>
            <a:r>
              <a:rPr lang="en-US" dirty="0"/>
              <a:t>Understanding Supports: Supports can come in many forms. Supports might be people, they might be ways our environment is structured, or they might be tools that are used for access. </a:t>
            </a:r>
            <a:endParaRPr dirty="0"/>
          </a:p>
          <a:p>
            <a:pPr marL="0" marR="115824" lvl="0" indent="0" algn="l" rtl="0">
              <a:lnSpc>
                <a:spcPct val="115000"/>
              </a:lnSpc>
              <a:spcBef>
                <a:spcPts val="960"/>
              </a:spcBef>
              <a:spcAft>
                <a:spcPts val="0"/>
              </a:spcAft>
              <a:buClr>
                <a:schemeClr val="dk1"/>
              </a:buClr>
              <a:buSzPts val="1100"/>
              <a:buFont typeface="Arial"/>
              <a:buNone/>
            </a:pPr>
            <a:r>
              <a:rPr lang="en-US" b="1" u="sng" dirty="0"/>
              <a:t>Chapter 3:</a:t>
            </a:r>
            <a:r>
              <a:rPr lang="en-US" b="1" dirty="0"/>
              <a:t> </a:t>
            </a:r>
            <a:r>
              <a:rPr lang="en-US" dirty="0"/>
              <a:t>Access in Action: Observe these new strategies in real life scenarios at home, school, and in the community. </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3296</Words>
  <Application>Microsoft Macintosh PowerPoint</Application>
  <PresentationFormat>Widescreen</PresentationFormat>
  <Paragraphs>265</Paragraphs>
  <Slides>25</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Avenir</vt:lpstr>
      <vt:lpstr>Avenir Book</vt:lpstr>
      <vt:lpstr>Calibri</vt:lpstr>
      <vt:lpstr>Calibri Light</vt:lpstr>
      <vt:lpstr>Office Theme</vt:lpstr>
      <vt:lpstr>Custom Design</vt:lpstr>
      <vt:lpstr>The Outreach Center for Deafness and Blindess</vt:lpstr>
      <vt:lpstr>Why Promoting Access is Important</vt:lpstr>
      <vt:lpstr>Group Discussion: Let’s Get the Conversation Started</vt:lpstr>
      <vt:lpstr>Promoting Access for People Who are Deaf, Hard of Hearing, Blind, or Visually Impaired training module.</vt:lpstr>
      <vt:lpstr>An Overview of the Module</vt:lpstr>
      <vt:lpstr>Overview Video</vt:lpstr>
      <vt:lpstr>Module Format</vt:lpstr>
      <vt:lpstr>Module Format Continued (1)</vt:lpstr>
      <vt:lpstr>Module Format Continued (2)</vt:lpstr>
      <vt:lpstr>Module Format Continued (3)</vt:lpstr>
      <vt:lpstr>Let’s Get Started</vt:lpstr>
      <vt:lpstr>Setting Up An Account: Page 1</vt:lpstr>
      <vt:lpstr>Setting Up An Account: Page 2</vt:lpstr>
      <vt:lpstr>Setting Up An Account: Page 3</vt:lpstr>
      <vt:lpstr>Pre-Assessment and Introduction video</vt:lpstr>
      <vt:lpstr>Chapter 1: Establishing Relationships</vt:lpstr>
      <vt:lpstr>Group Discussion: Chapter 1</vt:lpstr>
      <vt:lpstr>Chapter 2: Understanding Supports</vt:lpstr>
      <vt:lpstr>Group Discussion: Chapter 2</vt:lpstr>
      <vt:lpstr>Chapter 3: Access in Action</vt:lpstr>
      <vt:lpstr>Group Discussion: Chapter 3</vt:lpstr>
      <vt:lpstr>Things You Can Do</vt:lpstr>
      <vt:lpstr>Additional Resources</vt:lpstr>
      <vt:lpstr>Post-assessment, Survey, and  Certificate of completion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Govender</dc:creator>
  <cp:lastModifiedBy>Jennifer Govender</cp:lastModifiedBy>
  <cp:revision>8</cp:revision>
  <dcterms:created xsi:type="dcterms:W3CDTF">2019-12-17T14:57:43Z</dcterms:created>
  <dcterms:modified xsi:type="dcterms:W3CDTF">2019-12-18T18:56:03Z</dcterms:modified>
</cp:coreProperties>
</file>